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2" r:id="rId4"/>
    <p:sldId id="279" r:id="rId5"/>
    <p:sldId id="285" r:id="rId6"/>
    <p:sldId id="286" r:id="rId7"/>
    <p:sldId id="287" r:id="rId8"/>
    <p:sldId id="283" r:id="rId9"/>
    <p:sldId id="288" r:id="rId10"/>
    <p:sldId id="289" r:id="rId11"/>
    <p:sldId id="280" r:id="rId12"/>
    <p:sldId id="273" r:id="rId13"/>
    <p:sldId id="26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B499797-DE15-47DE-98AF-4764E6641F49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1D977F-26F0-4163-9CC0-AFC7AB948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6A16D-8634-4D06-B113-9B65A0A7D31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39722-36F4-4AB5-8303-61B2C3A34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7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9163-3D6D-4C32-BADA-A562F955C333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9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8DDD7-F1CE-4F03-B83C-D0B9B57C9237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ADBB8-135A-4BDA-A09C-D944524B96EA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870C-CE66-4707-B130-20B41148A921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4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BD527-A38F-45DB-ABE0-DEFB81C6D2F7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E0503-DCA9-4130-AAA7-5B0CB8B2EF26}" type="datetime1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4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9DC1-A6FA-4C07-A5D6-B539B58930A1}" type="datetime1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6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EF05-80D8-486D-B36A-E721A7337700}" type="datetime1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6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E22D-726D-4525-A1CB-9F15F2236377}" type="datetime1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DDB3-CE9C-4799-8422-E9D00997261D}" type="datetime1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8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17267-86DC-4BB2-9145-BD156E981859}" type="datetime1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7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1">
                <a:lumMod val="20000"/>
                <a:lumOff val="8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DA94A-DFBB-40E2-BA6A-E8BBE063095B}" type="datetime1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D4F5-2EDF-4CDA-97F4-C100FE607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96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FY18 SCHOOL BUDGET</a:t>
            </a:r>
            <a:br>
              <a:rPr lang="en-US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March 8, 2017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Swampscott School Committee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Pamela R. H. Angelakis, Superintendent of Schools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Evan T. Katz, School Business Administrator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0687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Expense Reductions</a:t>
            </a:r>
            <a:r>
              <a:rPr lang="en-US" dirty="0"/>
              <a:t> </a:t>
            </a:r>
            <a:r>
              <a:rPr lang="en-US" dirty="0" smtClean="0"/>
              <a:t>($721,000)</a:t>
            </a:r>
            <a:endParaRPr lang="en-US" sz="24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sz="2800" dirty="0"/>
              <a:t>Sp. Ed. Tuition/Trans. </a:t>
            </a:r>
            <a:r>
              <a:rPr lang="en-US" sz="2000" u="sng" dirty="0"/>
              <a:t>Known Students Only</a:t>
            </a:r>
            <a:r>
              <a:rPr lang="en-US" sz="2000" dirty="0"/>
              <a:t> </a:t>
            </a:r>
            <a:r>
              <a:rPr lang="en-US" sz="2800" dirty="0"/>
              <a:t>- $300,000</a:t>
            </a:r>
          </a:p>
          <a:p>
            <a:r>
              <a:rPr lang="en-US" sz="2800" dirty="0"/>
              <a:t>Sp. Ed. Tuition/Trans. </a:t>
            </a:r>
            <a:r>
              <a:rPr lang="en-US" sz="2000" u="sng" dirty="0"/>
              <a:t>Updated Projection</a:t>
            </a:r>
            <a:r>
              <a:rPr lang="en-US" sz="2000" dirty="0"/>
              <a:t> </a:t>
            </a:r>
            <a:r>
              <a:rPr lang="en-US" sz="2800" dirty="0"/>
              <a:t>- $231,000</a:t>
            </a:r>
          </a:p>
          <a:p>
            <a:r>
              <a:rPr lang="en-US" sz="2800" dirty="0"/>
              <a:t>Reduce Facilities Budget - $100,000</a:t>
            </a:r>
          </a:p>
          <a:p>
            <a:r>
              <a:rPr lang="en-US" sz="2800" dirty="0"/>
              <a:t>Expenses Moved to Revolving Funds - $90,000</a:t>
            </a:r>
            <a:r>
              <a:rPr lang="en-US" sz="2800" dirty="0" smtClean="0"/>
              <a:t>*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000" dirty="0"/>
              <a:t>      * HS Athletics Expense and Bank Fees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206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Closing the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382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Last $275,000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sz="2800" dirty="0" smtClean="0"/>
              <a:t>Town </a:t>
            </a:r>
            <a:r>
              <a:rPr lang="en-US" sz="2800" dirty="0" smtClean="0"/>
              <a:t>Revenue Increase </a:t>
            </a:r>
            <a:r>
              <a:rPr lang="en-US" sz="2800" dirty="0" smtClean="0"/>
              <a:t>- $200,000</a:t>
            </a:r>
          </a:p>
          <a:p>
            <a:r>
              <a:rPr lang="en-US" sz="2800" dirty="0" smtClean="0"/>
              <a:t>Snow Removal </a:t>
            </a:r>
            <a:r>
              <a:rPr lang="en-US" sz="2800" dirty="0" smtClean="0"/>
              <a:t>Costs Covered </a:t>
            </a:r>
            <a:r>
              <a:rPr lang="en-US" sz="2800" dirty="0" smtClean="0"/>
              <a:t>By Town - $40,000</a:t>
            </a:r>
          </a:p>
          <a:p>
            <a:r>
              <a:rPr lang="en-US" sz="2800" dirty="0" smtClean="0"/>
              <a:t>Reduced Expenses- </a:t>
            </a:r>
            <a:r>
              <a:rPr lang="en-US" sz="2800" dirty="0" smtClean="0"/>
              <a:t>$</a:t>
            </a:r>
            <a:r>
              <a:rPr lang="en-US" sz="2800" dirty="0" smtClean="0"/>
              <a:t>35,000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5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3810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500" dirty="0"/>
          </a:p>
          <a:p>
            <a:r>
              <a:rPr lang="en-US" dirty="0" smtClean="0"/>
              <a:t>Discuss Options To Fund New Student Sp. Ed.</a:t>
            </a:r>
          </a:p>
          <a:p>
            <a:pPr lvl="1"/>
            <a:r>
              <a:rPr lang="en-US" dirty="0" smtClean="0"/>
              <a:t>Out of District </a:t>
            </a:r>
            <a:r>
              <a:rPr lang="en-US" u="sng" dirty="0" smtClean="0"/>
              <a:t>Tuition</a:t>
            </a:r>
          </a:p>
          <a:p>
            <a:pPr lvl="1"/>
            <a:r>
              <a:rPr lang="en-US" dirty="0" smtClean="0"/>
              <a:t>Out </a:t>
            </a:r>
            <a:r>
              <a:rPr lang="en-US" dirty="0"/>
              <a:t>of District </a:t>
            </a:r>
            <a:r>
              <a:rPr lang="en-US" u="sng" dirty="0" smtClean="0"/>
              <a:t>Transportation</a:t>
            </a:r>
            <a:endParaRPr lang="en-US" u="sng" dirty="0"/>
          </a:p>
          <a:p>
            <a:r>
              <a:rPr lang="en-US" dirty="0" smtClean="0"/>
              <a:t>Review Options To Fund $30K On-Line Payment Bank Fees</a:t>
            </a:r>
            <a:endParaRPr lang="en-US" dirty="0" smtClean="0"/>
          </a:p>
          <a:p>
            <a:r>
              <a:rPr lang="en-US" dirty="0" smtClean="0"/>
              <a:t>Vote on </a:t>
            </a:r>
            <a:r>
              <a:rPr lang="en-US" dirty="0" smtClean="0"/>
              <a:t>$75 Fee </a:t>
            </a:r>
            <a:r>
              <a:rPr lang="en-US" dirty="0" smtClean="0"/>
              <a:t>Increase For Athletics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763963"/>
          </a:xfrm>
        </p:spPr>
        <p:txBody>
          <a:bodyPr/>
          <a:lstStyle/>
          <a:p>
            <a:r>
              <a:rPr lang="en-US" dirty="0" smtClean="0"/>
              <a:t>Comments</a:t>
            </a:r>
          </a:p>
          <a:p>
            <a:r>
              <a:rPr lang="en-US" dirty="0" smtClean="0"/>
              <a:t>Questions</a:t>
            </a:r>
          </a:p>
          <a:p>
            <a:r>
              <a:rPr lang="en-US" dirty="0" smtClean="0"/>
              <a:t>School Committee Vote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495801"/>
          </a:xfrm>
        </p:spPr>
        <p:txBody>
          <a:bodyPr>
            <a:normAutofit/>
          </a:bodyPr>
          <a:lstStyle/>
          <a:p>
            <a:r>
              <a:rPr lang="en-US" dirty="0" smtClean="0"/>
              <a:t>January 25 – School Committee Public Hearing</a:t>
            </a:r>
          </a:p>
          <a:p>
            <a:r>
              <a:rPr lang="en-US" dirty="0" smtClean="0"/>
              <a:t>March 8 – School Committee Vote</a:t>
            </a:r>
          </a:p>
          <a:p>
            <a:r>
              <a:rPr lang="en-US" dirty="0" smtClean="0"/>
              <a:t>April 21 - Finance Committee recommendation</a:t>
            </a:r>
            <a:endParaRPr lang="en-US" dirty="0"/>
          </a:p>
          <a:p>
            <a:r>
              <a:rPr lang="en-US" dirty="0" smtClean="0"/>
              <a:t>April &amp; May - School Dept. planning for 2017-18</a:t>
            </a:r>
          </a:p>
          <a:p>
            <a:r>
              <a:rPr lang="en-US" dirty="0" smtClean="0"/>
              <a:t>May 15 – Town Meeting</a:t>
            </a:r>
          </a:p>
          <a:p>
            <a:r>
              <a:rPr lang="en-US" dirty="0" smtClean="0"/>
              <a:t>June </a:t>
            </a:r>
            <a:r>
              <a:rPr lang="en-US" dirty="0" smtClean="0"/>
              <a:t>– School Dept. planning continues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Budget Highlights</a:t>
            </a:r>
            <a:br>
              <a:rPr lang="en-US" dirty="0" smtClean="0"/>
            </a:br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2.2% </a:t>
            </a:r>
            <a:r>
              <a:rPr lang="en-US" u="sng" dirty="0" smtClean="0">
                <a:solidFill>
                  <a:srgbClr val="FF0000"/>
                </a:solidFill>
              </a:rPr>
              <a:t>overall </a:t>
            </a:r>
            <a:r>
              <a:rPr lang="en-US" u="sng" dirty="0">
                <a:solidFill>
                  <a:srgbClr val="FF0000"/>
                </a:solidFill>
              </a:rPr>
              <a:t>increase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($29.77m to $30.41m</a:t>
            </a:r>
            <a:r>
              <a:rPr lang="en-US" dirty="0" smtClean="0"/>
              <a:t>)</a:t>
            </a:r>
          </a:p>
          <a:p>
            <a:r>
              <a:rPr lang="en-US" dirty="0" smtClean="0"/>
              <a:t>Applies $1.2 million in town resources</a:t>
            </a:r>
          </a:p>
          <a:p>
            <a:r>
              <a:rPr lang="en-US" dirty="0" smtClean="0"/>
              <a:t>Maintains essential and core programs</a:t>
            </a:r>
          </a:p>
          <a:p>
            <a:r>
              <a:rPr lang="en-US" dirty="0"/>
              <a:t>Continues full day </a:t>
            </a:r>
            <a:r>
              <a:rPr lang="en-US" dirty="0" smtClean="0"/>
              <a:t>kindergarten</a:t>
            </a:r>
          </a:p>
          <a:p>
            <a:r>
              <a:rPr lang="en-US" dirty="0" smtClean="0"/>
              <a:t>Maintains recent initiatives</a:t>
            </a:r>
          </a:p>
          <a:p>
            <a:r>
              <a:rPr lang="en-US" dirty="0" smtClean="0"/>
              <a:t>Keeps reductions far from classrooms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2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Budget Highlights</a:t>
            </a:r>
            <a:br>
              <a:rPr lang="en-US" dirty="0" smtClean="0"/>
            </a:br>
            <a:r>
              <a:rPr lang="en-US" sz="3100" dirty="0" smtClean="0"/>
              <a:t>Increases and Decreases </a:t>
            </a:r>
            <a:r>
              <a:rPr lang="en-US" dirty="0"/>
              <a:t/>
            </a:r>
            <a:br>
              <a:rPr lang="en-US" dirty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895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$1,200,000 (4.4%) </a:t>
            </a:r>
            <a:r>
              <a:rPr lang="en-US" sz="2800" u="sng" dirty="0"/>
              <a:t>increase</a:t>
            </a:r>
            <a:r>
              <a:rPr lang="en-US" sz="2800" dirty="0"/>
              <a:t> </a:t>
            </a:r>
            <a:r>
              <a:rPr lang="en-US" sz="2800" dirty="0"/>
              <a:t>-</a:t>
            </a:r>
            <a:r>
              <a:rPr lang="en-US" sz="2800" dirty="0" smtClean="0"/>
              <a:t> </a:t>
            </a:r>
            <a:r>
              <a:rPr lang="en-US" sz="2800" dirty="0"/>
              <a:t>town resources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8.8% </a:t>
            </a:r>
            <a:r>
              <a:rPr lang="en-US" sz="2800" u="sng" dirty="0" smtClean="0"/>
              <a:t>decrease</a:t>
            </a:r>
            <a:r>
              <a:rPr lang="en-US" sz="2800" dirty="0" smtClean="0"/>
              <a:t> </a:t>
            </a:r>
            <a:r>
              <a:rPr lang="en-US" sz="2800" dirty="0"/>
              <a:t>-</a:t>
            </a:r>
            <a:r>
              <a:rPr lang="en-US" sz="2800" dirty="0" smtClean="0"/>
              <a:t> grants/revolving </a:t>
            </a:r>
            <a:r>
              <a:rPr lang="en-US" sz="2800" dirty="0" smtClean="0"/>
              <a:t>($2.5m to $2.2m)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 </a:t>
            </a:r>
            <a:r>
              <a:rPr lang="en-US" sz="2800" u="sng" dirty="0">
                <a:solidFill>
                  <a:srgbClr val="FF0000"/>
                </a:solidFill>
              </a:rPr>
              <a:t>2.2% overall increase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($29.77m to $30.41m)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1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</a:t>
            </a:r>
            <a:r>
              <a:rPr lang="en-US" dirty="0"/>
              <a:t>Highlights</a:t>
            </a:r>
            <a:br>
              <a:rPr lang="en-US" dirty="0"/>
            </a:br>
            <a:r>
              <a:rPr lang="en-US" sz="3100" dirty="0" smtClean="0"/>
              <a:t>$1.2 Million Town Resources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$950,000 increase in town budget</a:t>
            </a:r>
          </a:p>
          <a:p>
            <a:pPr lvl="2"/>
            <a:r>
              <a:rPr lang="en-US" sz="2900" dirty="0" smtClean="0"/>
              <a:t>$750,000 December</a:t>
            </a:r>
          </a:p>
          <a:p>
            <a:pPr lvl="2"/>
            <a:r>
              <a:rPr lang="en-US" sz="2900" dirty="0" smtClean="0"/>
              <a:t>$200,000 February</a:t>
            </a:r>
          </a:p>
          <a:p>
            <a:pPr marL="457200" lvl="1" indent="0">
              <a:buNone/>
            </a:pPr>
            <a:endParaRPr lang="en-US" sz="20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$100,000 school </a:t>
            </a:r>
            <a:r>
              <a:rPr lang="en-US" sz="4000" dirty="0" err="1" smtClean="0"/>
              <a:t>maint</a:t>
            </a:r>
            <a:r>
              <a:rPr lang="en-US" sz="4000" dirty="0" smtClean="0"/>
              <a:t>. in town facilities budget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$86,000 in FY17 Budget To Be Paid </a:t>
            </a:r>
            <a:r>
              <a:rPr lang="en-US" sz="4000" dirty="0"/>
              <a:t>By Town in FY18 </a:t>
            </a:r>
            <a:endParaRPr lang="en-US" sz="4000" dirty="0" smtClean="0"/>
          </a:p>
          <a:p>
            <a:pPr lvl="1"/>
            <a:r>
              <a:rPr lang="en-US" sz="2400" dirty="0" smtClean="0"/>
              <a:t>$</a:t>
            </a:r>
            <a:r>
              <a:rPr lang="en-US" sz="2400" dirty="0"/>
              <a:t>46,000 </a:t>
            </a:r>
            <a:r>
              <a:rPr lang="en-US" sz="2400" dirty="0" smtClean="0"/>
              <a:t>of Facilities </a:t>
            </a:r>
            <a:r>
              <a:rPr lang="en-US" sz="2400" dirty="0"/>
              <a:t>Director salary</a:t>
            </a:r>
          </a:p>
          <a:p>
            <a:pPr lvl="1"/>
            <a:r>
              <a:rPr lang="en-US" sz="2400" dirty="0"/>
              <a:t>$40,000 snow removal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$64,000 in FY17 Not Budgeted in FY18 </a:t>
            </a:r>
            <a:r>
              <a:rPr lang="en-US" dirty="0" smtClean="0"/>
              <a:t>– </a:t>
            </a:r>
            <a:r>
              <a:rPr lang="en-US" sz="2900" dirty="0" smtClean="0"/>
              <a:t>53</a:t>
            </a:r>
            <a:r>
              <a:rPr lang="en-US" sz="2900" baseline="30000" dirty="0" smtClean="0"/>
              <a:t>rd</a:t>
            </a:r>
            <a:r>
              <a:rPr lang="en-US" sz="2900" dirty="0" smtClean="0"/>
              <a:t> Week Payroll</a:t>
            </a:r>
            <a:endParaRPr lang="en-US" sz="29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Budget </a:t>
            </a:r>
            <a:r>
              <a:rPr lang="en-US" dirty="0"/>
              <a:t>Highlights</a:t>
            </a:r>
            <a:br>
              <a:rPr lang="en-US" dirty="0"/>
            </a:br>
            <a:r>
              <a:rPr lang="en-US" sz="3100" dirty="0" smtClean="0"/>
              <a:t>Other </a:t>
            </a:r>
            <a:r>
              <a:rPr lang="en-US" sz="3100" dirty="0" smtClean="0"/>
              <a:t>Achievements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62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Reserves $200,000 for high growth programs*</a:t>
            </a:r>
          </a:p>
          <a:p>
            <a:r>
              <a:rPr lang="en-US" dirty="0" smtClean="0"/>
              <a:t>Meets goal of $400,000 maintenance budget**</a:t>
            </a:r>
          </a:p>
          <a:p>
            <a:r>
              <a:rPr lang="en-US" dirty="0"/>
              <a:t>Funds anticipated salary </a:t>
            </a:r>
            <a:r>
              <a:rPr lang="en-US" dirty="0" smtClean="0"/>
              <a:t>costs</a:t>
            </a:r>
          </a:p>
          <a:p>
            <a:r>
              <a:rPr lang="en-US" dirty="0"/>
              <a:t>Makes minor budget line adjustments</a:t>
            </a:r>
          </a:p>
          <a:p>
            <a:r>
              <a:rPr lang="en-US" dirty="0"/>
              <a:t>Shifts </a:t>
            </a:r>
            <a:r>
              <a:rPr lang="en-US" dirty="0" smtClean="0"/>
              <a:t>funds </a:t>
            </a:r>
            <a:r>
              <a:rPr lang="en-US" dirty="0"/>
              <a:t>for improved financial reporting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sz="2000" dirty="0" smtClean="0"/>
              <a:t>       * HS </a:t>
            </a:r>
            <a:r>
              <a:rPr lang="en-US" sz="2000" dirty="0"/>
              <a:t>Science, English </a:t>
            </a:r>
            <a:r>
              <a:rPr lang="en-US" sz="2000" dirty="0" smtClean="0"/>
              <a:t>Language </a:t>
            </a:r>
            <a:r>
              <a:rPr lang="en-US" sz="2000" dirty="0"/>
              <a:t>Learners, Spec. Ed</a:t>
            </a:r>
            <a:r>
              <a:rPr lang="en-US" sz="2000" dirty="0" smtClean="0"/>
              <a:t>. planned; (may change)</a:t>
            </a:r>
            <a:endParaRPr lang="en-US" sz="2000" dirty="0" smtClean="0"/>
          </a:p>
          <a:p>
            <a:pPr marL="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** including town facilities budget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Closing the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Jan. 11 - Level Service Budget</a:t>
            </a:r>
          </a:p>
          <a:p>
            <a:pPr marL="0" indent="0" algn="ctr">
              <a:buNone/>
            </a:pPr>
            <a:r>
              <a:rPr lang="en-US" dirty="0" smtClean="0"/>
              <a:t>$1,722,000 Gap - Closed in Four Steps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n-US" sz="1800" dirty="0" smtClean="0"/>
          </a:p>
          <a:p>
            <a:r>
              <a:rPr lang="en-US" sz="2800" dirty="0" smtClean="0"/>
              <a:t>$726,000 salary reductions</a:t>
            </a:r>
            <a:endParaRPr lang="en-US" sz="2800" dirty="0" smtClean="0"/>
          </a:p>
          <a:p>
            <a:r>
              <a:rPr lang="en-US" sz="2800" dirty="0" smtClean="0"/>
              <a:t>$721,000 expense reductions</a:t>
            </a:r>
            <a:endParaRPr lang="en-US" sz="2800" dirty="0" smtClean="0"/>
          </a:p>
          <a:p>
            <a:r>
              <a:rPr lang="en-US" sz="2800" dirty="0" smtClean="0"/>
              <a:t>$200,000 town revenue</a:t>
            </a:r>
            <a:endParaRPr lang="en-US" sz="2800" dirty="0" smtClean="0"/>
          </a:p>
          <a:p>
            <a:r>
              <a:rPr lang="en-US" sz="2800" dirty="0" smtClean="0"/>
              <a:t>$75,000 further expense reductions</a:t>
            </a:r>
            <a:endParaRPr lang="en-US" sz="2800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3058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Salary Reductions</a:t>
            </a:r>
            <a:r>
              <a:rPr lang="en-US" dirty="0"/>
              <a:t> </a:t>
            </a:r>
            <a:r>
              <a:rPr lang="en-US" dirty="0" smtClean="0"/>
              <a:t>($726,000)</a:t>
            </a:r>
          </a:p>
          <a:p>
            <a:pPr marL="0" indent="0" algn="ctr">
              <a:buNone/>
            </a:pPr>
            <a:endParaRPr lang="en-US" sz="1800" dirty="0" smtClean="0"/>
          </a:p>
          <a:p>
            <a:r>
              <a:rPr lang="en-US" sz="2800" dirty="0" smtClean="0"/>
              <a:t>Program </a:t>
            </a:r>
            <a:r>
              <a:rPr lang="en-US" sz="2800" dirty="0"/>
              <a:t>Reductions </a:t>
            </a:r>
            <a:r>
              <a:rPr lang="en-US" sz="2000" dirty="0"/>
              <a:t>(5.2 positions) </a:t>
            </a:r>
            <a:r>
              <a:rPr lang="en-US" sz="3600" dirty="0"/>
              <a:t>- </a:t>
            </a:r>
            <a:r>
              <a:rPr lang="en-US" sz="2800" dirty="0"/>
              <a:t>$242,000 </a:t>
            </a:r>
            <a:r>
              <a:rPr lang="en-US" sz="2000" dirty="0"/>
              <a:t>(after </a:t>
            </a:r>
            <a:r>
              <a:rPr lang="en-US" sz="2000" dirty="0" err="1"/>
              <a:t>unempl</a:t>
            </a:r>
            <a:r>
              <a:rPr lang="en-US" sz="2000" dirty="0"/>
              <a:t>.)</a:t>
            </a:r>
          </a:p>
          <a:p>
            <a:r>
              <a:rPr lang="en-US" sz="2800" dirty="0" smtClean="0"/>
              <a:t>Retirements </a:t>
            </a:r>
            <a:r>
              <a:rPr lang="en-US" sz="2800" dirty="0" smtClean="0"/>
              <a:t>&amp; Unfilled Position Savings - $185,000</a:t>
            </a:r>
          </a:p>
          <a:p>
            <a:r>
              <a:rPr lang="en-US" sz="2800" dirty="0" smtClean="0"/>
              <a:t>Updated </a:t>
            </a:r>
            <a:r>
              <a:rPr lang="en-US" sz="2800" dirty="0" smtClean="0"/>
              <a:t>salary</a:t>
            </a:r>
            <a:r>
              <a:rPr lang="en-US" sz="2800" dirty="0" smtClean="0"/>
              <a:t> </a:t>
            </a:r>
            <a:r>
              <a:rPr lang="en-US" sz="2800" dirty="0" smtClean="0"/>
              <a:t>projection</a:t>
            </a:r>
            <a:r>
              <a:rPr lang="en-US" sz="2800" dirty="0" smtClean="0"/>
              <a:t>s </a:t>
            </a:r>
            <a:r>
              <a:rPr lang="en-US" sz="2800" dirty="0"/>
              <a:t>- $171,000</a:t>
            </a:r>
          </a:p>
          <a:p>
            <a:r>
              <a:rPr lang="en-US" sz="2800" dirty="0"/>
              <a:t>Convert From Estimated to Actual Salaries - $</a:t>
            </a:r>
            <a:r>
              <a:rPr lang="en-US" sz="2800" dirty="0" smtClean="0"/>
              <a:t>72,000</a:t>
            </a:r>
          </a:p>
          <a:p>
            <a:r>
              <a:rPr lang="en-US" sz="2800" dirty="0" smtClean="0"/>
              <a:t>Projected Additional Retirement Savings - $56,000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39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Deficit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058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Program</a:t>
            </a:r>
            <a:r>
              <a:rPr lang="en-US" dirty="0" smtClean="0"/>
              <a:t> Reductions</a:t>
            </a:r>
            <a:r>
              <a:rPr lang="en-US" dirty="0"/>
              <a:t> </a:t>
            </a:r>
            <a:r>
              <a:rPr lang="en-US" dirty="0" smtClean="0"/>
              <a:t>(5.2 positions)</a:t>
            </a:r>
          </a:p>
          <a:p>
            <a:pPr marL="0" indent="0" algn="ctr">
              <a:buNone/>
            </a:pPr>
            <a:endParaRPr lang="en-US" sz="1800" dirty="0" smtClean="0"/>
          </a:p>
          <a:p>
            <a:pPr lvl="1"/>
            <a:r>
              <a:rPr lang="en-US" sz="2600" dirty="0"/>
              <a:t>Hadley Sp. Ed. Learning Academy (1.0 teacher)</a:t>
            </a:r>
          </a:p>
          <a:p>
            <a:pPr lvl="1"/>
            <a:r>
              <a:rPr lang="en-US" sz="2600" dirty="0"/>
              <a:t>Elem. Health (1.3 teachers) content moved to Phys. Ed.</a:t>
            </a:r>
          </a:p>
          <a:p>
            <a:pPr lvl="1"/>
            <a:r>
              <a:rPr lang="en-US" sz="2600" dirty="0"/>
              <a:t>MS – Red, White and You Class (1.0 teacher)</a:t>
            </a:r>
          </a:p>
          <a:p>
            <a:pPr lvl="1"/>
            <a:r>
              <a:rPr lang="en-US" sz="2600" dirty="0"/>
              <a:t>MS – Reading (.5 teacher) </a:t>
            </a:r>
            <a:r>
              <a:rPr lang="en-US" sz="2600" dirty="0" smtClean="0"/>
              <a:t>- </a:t>
            </a:r>
            <a:r>
              <a:rPr lang="en-US" sz="2200" dirty="0" smtClean="0"/>
              <a:t>of </a:t>
            </a:r>
            <a:r>
              <a:rPr lang="en-US" sz="2200" dirty="0"/>
              <a:t>1.5 </a:t>
            </a:r>
            <a:r>
              <a:rPr lang="en-US" sz="2200" dirty="0" smtClean="0"/>
              <a:t>program total</a:t>
            </a:r>
            <a:endParaRPr lang="en-US" sz="2200" dirty="0"/>
          </a:p>
          <a:p>
            <a:pPr lvl="1"/>
            <a:r>
              <a:rPr lang="en-US" sz="2600" dirty="0"/>
              <a:t>HS – Mandarin to On Line (.4 teacher)</a:t>
            </a:r>
          </a:p>
          <a:p>
            <a:pPr lvl="1"/>
            <a:r>
              <a:rPr lang="en-US" sz="2600" dirty="0"/>
              <a:t>District – METCO Clerical  to Existing Position (1.0)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D4F5-2EDF-4CDA-97F4-C100FE607F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99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</TotalTime>
  <Words>556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FY18 SCHOOL BUDGET </vt:lpstr>
      <vt:lpstr>Time Line</vt:lpstr>
      <vt:lpstr>Budget Highlights Summary</vt:lpstr>
      <vt:lpstr> Budget Highlights Increases and Decreases  </vt:lpstr>
      <vt:lpstr>Budget Highlights $1.2 Million Town Resources</vt:lpstr>
      <vt:lpstr>Budget Highlights Other Achievements</vt:lpstr>
      <vt:lpstr>Closing the Deficit</vt:lpstr>
      <vt:lpstr>Closing the Deficit</vt:lpstr>
      <vt:lpstr>Closing the Deficit</vt:lpstr>
      <vt:lpstr>Closing the Deficit</vt:lpstr>
      <vt:lpstr>Closing the Deficit</vt:lpstr>
      <vt:lpstr>Next Steps</vt:lpstr>
      <vt:lpstr>Wrap Up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FY17 SCHOOL BUDGET Review and Update</dc:title>
  <dc:creator>Katz, Evan</dc:creator>
  <cp:lastModifiedBy>Katz, Evan</cp:lastModifiedBy>
  <cp:revision>100</cp:revision>
  <cp:lastPrinted>2017-03-08T17:27:24Z</cp:lastPrinted>
  <dcterms:created xsi:type="dcterms:W3CDTF">2017-01-19T17:34:38Z</dcterms:created>
  <dcterms:modified xsi:type="dcterms:W3CDTF">2017-03-08T17:27:27Z</dcterms:modified>
</cp:coreProperties>
</file>