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50"/>
  </p:notesMasterIdLst>
  <p:sldIdLst>
    <p:sldId id="256" r:id="rId2"/>
    <p:sldId id="272" r:id="rId3"/>
    <p:sldId id="303" r:id="rId4"/>
    <p:sldId id="274" r:id="rId5"/>
    <p:sldId id="273" r:id="rId6"/>
    <p:sldId id="275" r:id="rId7"/>
    <p:sldId id="276" r:id="rId8"/>
    <p:sldId id="277" r:id="rId9"/>
    <p:sldId id="278" r:id="rId10"/>
    <p:sldId id="279" r:id="rId11"/>
    <p:sldId id="280" r:id="rId12"/>
    <p:sldId id="301" r:id="rId13"/>
    <p:sldId id="281" r:id="rId14"/>
    <p:sldId id="258" r:id="rId15"/>
    <p:sldId id="264" r:id="rId16"/>
    <p:sldId id="265" r:id="rId17"/>
    <p:sldId id="266" r:id="rId18"/>
    <p:sldId id="267" r:id="rId19"/>
    <p:sldId id="268" r:id="rId20"/>
    <p:sldId id="271" r:id="rId21"/>
    <p:sldId id="270" r:id="rId22"/>
    <p:sldId id="269" r:id="rId23"/>
    <p:sldId id="257" r:id="rId24"/>
    <p:sldId id="262" r:id="rId25"/>
    <p:sldId id="259" r:id="rId26"/>
    <p:sldId id="260" r:id="rId27"/>
    <p:sldId id="261" r:id="rId28"/>
    <p:sldId id="263" r:id="rId29"/>
    <p:sldId id="283" r:id="rId30"/>
    <p:sldId id="284" r:id="rId31"/>
    <p:sldId id="285" r:id="rId32"/>
    <p:sldId id="286" r:id="rId33"/>
    <p:sldId id="287" r:id="rId34"/>
    <p:sldId id="288" r:id="rId35"/>
    <p:sldId id="289" r:id="rId36"/>
    <p:sldId id="290" r:id="rId37"/>
    <p:sldId id="282" r:id="rId38"/>
    <p:sldId id="291" r:id="rId39"/>
    <p:sldId id="292" r:id="rId40"/>
    <p:sldId id="294" r:id="rId41"/>
    <p:sldId id="293" r:id="rId42"/>
    <p:sldId id="296" r:id="rId43"/>
    <p:sldId id="297" r:id="rId44"/>
    <p:sldId id="295" r:id="rId45"/>
    <p:sldId id="298" r:id="rId46"/>
    <p:sldId id="299" r:id="rId47"/>
    <p:sldId id="300" r:id="rId48"/>
    <p:sldId id="30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6278" autoAdjust="0"/>
  </p:normalViewPr>
  <p:slideViewPr>
    <p:cSldViewPr snapToGrid="0">
      <p:cViewPr varScale="1">
        <p:scale>
          <a:sx n="80" d="100"/>
          <a:sy n="80" d="100"/>
        </p:scale>
        <p:origin x="12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E:\Swampscott\YRBS\YRBS%20Analysi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E:\Swampscott\YRBS\YRBS%20Analysi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E:\Swampscott\YRBS\YRBS%20Analysi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E:\Swampscott\YRBS\YRBS%20Analysi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E:\Swampscott\YRBS\YRBS%20Analysi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E:\Swampscott\YRBS\YRBS%20Analysi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E:\Swampscott\YRBS\YRBS%20Analysi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E:\Swampscott\YRBS\YRBS%20Analysis.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Grade of Students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Sheet2!$A$11</c:f>
              <c:strCache>
                <c:ptCount val="1"/>
                <c:pt idx="0">
                  <c:v>Number of Students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74A-45E9-A902-FB5F6D0177B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74A-45E9-A902-FB5F6D0177B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74A-45E9-A902-FB5F6D0177B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74A-45E9-A902-FB5F6D0177B9}"/>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774A-45E9-A902-FB5F6D0177B9}"/>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774A-45E9-A902-FB5F6D0177B9}"/>
              </c:ext>
            </c:extLst>
          </c:dPt>
          <c:cat>
            <c:strRef>
              <c:f>Sheet2!$B$10:$G$10</c:f>
              <c:strCache>
                <c:ptCount val="6"/>
                <c:pt idx="0">
                  <c:v>6th Grade</c:v>
                </c:pt>
                <c:pt idx="1">
                  <c:v>7th Grade</c:v>
                </c:pt>
                <c:pt idx="2">
                  <c:v>8th Grade</c:v>
                </c:pt>
                <c:pt idx="3">
                  <c:v>9th Grade</c:v>
                </c:pt>
                <c:pt idx="4">
                  <c:v>10th Grade</c:v>
                </c:pt>
                <c:pt idx="5">
                  <c:v>11th Grade</c:v>
                </c:pt>
              </c:strCache>
            </c:strRef>
          </c:cat>
          <c:val>
            <c:numRef>
              <c:f>Sheet2!$B$11:$G$11</c:f>
              <c:numCache>
                <c:formatCode>General</c:formatCode>
                <c:ptCount val="6"/>
                <c:pt idx="0">
                  <c:v>165</c:v>
                </c:pt>
                <c:pt idx="1">
                  <c:v>168</c:v>
                </c:pt>
                <c:pt idx="2">
                  <c:v>148</c:v>
                </c:pt>
                <c:pt idx="3">
                  <c:v>149</c:v>
                </c:pt>
                <c:pt idx="4">
                  <c:v>141</c:v>
                </c:pt>
                <c:pt idx="5">
                  <c:v>137</c:v>
                </c:pt>
              </c:numCache>
            </c:numRef>
          </c:val>
          <c:extLst xmlns:c16r2="http://schemas.microsoft.com/office/drawing/2015/06/chart">
            <c:ext xmlns:c16="http://schemas.microsoft.com/office/drawing/2014/chart" uri="{C3380CC4-5D6E-409C-BE32-E72D297353CC}">
              <c16:uniqueId val="{0000000C-774A-45E9-A902-FB5F6D0177B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Anxiety!$A$40</c:f>
              <c:strCache>
                <c:ptCount val="1"/>
                <c:pt idx="0">
                  <c:v>Always</c:v>
                </c:pt>
              </c:strCache>
            </c:strRef>
          </c:tx>
          <c:spPr>
            <a:ln w="60325" cap="rnd" cmpd="sng">
              <a:solidFill>
                <a:srgbClr val="0070C0"/>
              </a:solidFill>
              <a:round/>
            </a:ln>
            <a:effectLst/>
          </c:spPr>
          <c:marker>
            <c:symbol val="none"/>
          </c:marker>
          <c:cat>
            <c:strRef>
              <c:f>Anxiety!$B$39:$G$39</c:f>
              <c:strCache>
                <c:ptCount val="6"/>
                <c:pt idx="0">
                  <c:v>6th</c:v>
                </c:pt>
                <c:pt idx="1">
                  <c:v>7th</c:v>
                </c:pt>
                <c:pt idx="2">
                  <c:v>8th</c:v>
                </c:pt>
                <c:pt idx="3">
                  <c:v>9th</c:v>
                </c:pt>
                <c:pt idx="4">
                  <c:v>10th</c:v>
                </c:pt>
                <c:pt idx="5">
                  <c:v>11th</c:v>
                </c:pt>
              </c:strCache>
            </c:strRef>
          </c:cat>
          <c:val>
            <c:numRef>
              <c:f>Anxiety!$B$40:$G$40</c:f>
              <c:numCache>
                <c:formatCode>General</c:formatCode>
                <c:ptCount val="6"/>
                <c:pt idx="0">
                  <c:v>7.4</c:v>
                </c:pt>
                <c:pt idx="1">
                  <c:v>8.8000000000000007</c:v>
                </c:pt>
                <c:pt idx="2">
                  <c:v>13.8</c:v>
                </c:pt>
                <c:pt idx="3">
                  <c:v>17.899999999999999</c:v>
                </c:pt>
                <c:pt idx="4">
                  <c:v>22.5</c:v>
                </c:pt>
                <c:pt idx="5">
                  <c:v>28.1</c:v>
                </c:pt>
              </c:numCache>
            </c:numRef>
          </c:val>
          <c:smooth val="0"/>
          <c:extLst xmlns:c16r2="http://schemas.microsoft.com/office/drawing/2015/06/chart">
            <c:ext xmlns:c16="http://schemas.microsoft.com/office/drawing/2014/chart" uri="{C3380CC4-5D6E-409C-BE32-E72D297353CC}">
              <c16:uniqueId val="{00000000-2B5F-4A7B-ABAE-558DDB90C2C9}"/>
            </c:ext>
          </c:extLst>
        </c:ser>
        <c:dLbls>
          <c:showLegendKey val="0"/>
          <c:showVal val="0"/>
          <c:showCatName val="0"/>
          <c:showSerName val="0"/>
          <c:showPercent val="0"/>
          <c:showBubbleSize val="0"/>
        </c:dLbls>
        <c:smooth val="0"/>
        <c:axId val="140322264"/>
        <c:axId val="140322656"/>
      </c:lineChart>
      <c:catAx>
        <c:axId val="140322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Grade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322656"/>
        <c:crosses val="autoZero"/>
        <c:auto val="1"/>
        <c:lblAlgn val="ctr"/>
        <c:lblOffset val="100"/>
        <c:noMultiLvlLbl val="0"/>
      </c:catAx>
      <c:valAx>
        <c:axId val="14032265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322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Anxiety!$A$75</c:f>
              <c:strCache>
                <c:ptCount val="1"/>
                <c:pt idx="0">
                  <c:v>Never</c:v>
                </c:pt>
              </c:strCache>
            </c:strRef>
          </c:tx>
          <c:spPr>
            <a:solidFill>
              <a:schemeClr val="accent1"/>
            </a:solidFill>
            <a:ln>
              <a:noFill/>
            </a:ln>
            <a:effectLst/>
          </c:spPr>
          <c:invertIfNegative val="0"/>
          <c:cat>
            <c:strRef>
              <c:f>Anxiety!$B$74</c:f>
              <c:strCache>
                <c:ptCount val="1"/>
                <c:pt idx="0">
                  <c:v>6th Grade</c:v>
                </c:pt>
              </c:strCache>
            </c:strRef>
          </c:cat>
          <c:val>
            <c:numRef>
              <c:f>Anxiety!$B$75</c:f>
              <c:numCache>
                <c:formatCode>General</c:formatCode>
                <c:ptCount val="1"/>
                <c:pt idx="0">
                  <c:v>30.246913580246915</c:v>
                </c:pt>
              </c:numCache>
            </c:numRef>
          </c:val>
          <c:extLst xmlns:c16r2="http://schemas.microsoft.com/office/drawing/2015/06/chart">
            <c:ext xmlns:c16="http://schemas.microsoft.com/office/drawing/2014/chart" uri="{C3380CC4-5D6E-409C-BE32-E72D297353CC}">
              <c16:uniqueId val="{00000000-8ED5-4F2F-AE78-38B049B861A2}"/>
            </c:ext>
          </c:extLst>
        </c:ser>
        <c:ser>
          <c:idx val="1"/>
          <c:order val="1"/>
          <c:tx>
            <c:strRef>
              <c:f>Anxiety!$A$76</c:f>
              <c:strCache>
                <c:ptCount val="1"/>
                <c:pt idx="0">
                  <c:v>Sometimes</c:v>
                </c:pt>
              </c:strCache>
            </c:strRef>
          </c:tx>
          <c:spPr>
            <a:solidFill>
              <a:schemeClr val="accent2"/>
            </a:solidFill>
            <a:ln>
              <a:noFill/>
            </a:ln>
            <a:effectLst/>
          </c:spPr>
          <c:invertIfNegative val="0"/>
          <c:cat>
            <c:strRef>
              <c:f>Anxiety!$B$74</c:f>
              <c:strCache>
                <c:ptCount val="1"/>
                <c:pt idx="0">
                  <c:v>6th Grade</c:v>
                </c:pt>
              </c:strCache>
            </c:strRef>
          </c:cat>
          <c:val>
            <c:numRef>
              <c:f>Anxiety!$B$76</c:f>
              <c:numCache>
                <c:formatCode>General</c:formatCode>
                <c:ptCount val="1"/>
                <c:pt idx="0">
                  <c:v>45.061728395061728</c:v>
                </c:pt>
              </c:numCache>
            </c:numRef>
          </c:val>
          <c:extLst xmlns:c16r2="http://schemas.microsoft.com/office/drawing/2015/06/chart">
            <c:ext xmlns:c16="http://schemas.microsoft.com/office/drawing/2014/chart" uri="{C3380CC4-5D6E-409C-BE32-E72D297353CC}">
              <c16:uniqueId val="{00000001-8ED5-4F2F-AE78-38B049B861A2}"/>
            </c:ext>
          </c:extLst>
        </c:ser>
        <c:ser>
          <c:idx val="2"/>
          <c:order val="2"/>
          <c:tx>
            <c:strRef>
              <c:f>Anxiety!$A$77</c:f>
              <c:strCache>
                <c:ptCount val="1"/>
                <c:pt idx="0">
                  <c:v>Often</c:v>
                </c:pt>
              </c:strCache>
            </c:strRef>
          </c:tx>
          <c:spPr>
            <a:solidFill>
              <a:schemeClr val="accent3"/>
            </a:solidFill>
            <a:ln>
              <a:noFill/>
            </a:ln>
            <a:effectLst/>
          </c:spPr>
          <c:invertIfNegative val="0"/>
          <c:cat>
            <c:strRef>
              <c:f>Anxiety!$B$74</c:f>
              <c:strCache>
                <c:ptCount val="1"/>
                <c:pt idx="0">
                  <c:v>6th Grade</c:v>
                </c:pt>
              </c:strCache>
            </c:strRef>
          </c:cat>
          <c:val>
            <c:numRef>
              <c:f>Anxiety!$B$77</c:f>
              <c:numCache>
                <c:formatCode>General</c:formatCode>
                <c:ptCount val="1"/>
                <c:pt idx="0">
                  <c:v>14.814814814814813</c:v>
                </c:pt>
              </c:numCache>
            </c:numRef>
          </c:val>
          <c:extLst xmlns:c16r2="http://schemas.microsoft.com/office/drawing/2015/06/chart">
            <c:ext xmlns:c16="http://schemas.microsoft.com/office/drawing/2014/chart" uri="{C3380CC4-5D6E-409C-BE32-E72D297353CC}">
              <c16:uniqueId val="{00000002-8ED5-4F2F-AE78-38B049B861A2}"/>
            </c:ext>
          </c:extLst>
        </c:ser>
        <c:ser>
          <c:idx val="3"/>
          <c:order val="3"/>
          <c:tx>
            <c:strRef>
              <c:f>Anxiety!$A$78</c:f>
              <c:strCache>
                <c:ptCount val="1"/>
                <c:pt idx="0">
                  <c:v>Always</c:v>
                </c:pt>
              </c:strCache>
            </c:strRef>
          </c:tx>
          <c:spPr>
            <a:solidFill>
              <a:schemeClr val="accent4"/>
            </a:solidFill>
            <a:ln>
              <a:noFill/>
            </a:ln>
            <a:effectLst/>
          </c:spPr>
          <c:invertIfNegative val="0"/>
          <c:cat>
            <c:strRef>
              <c:f>Anxiety!$B$74</c:f>
              <c:strCache>
                <c:ptCount val="1"/>
                <c:pt idx="0">
                  <c:v>6th Grade</c:v>
                </c:pt>
              </c:strCache>
            </c:strRef>
          </c:cat>
          <c:val>
            <c:numRef>
              <c:f>Anxiety!$B$78</c:f>
              <c:numCache>
                <c:formatCode>General</c:formatCode>
                <c:ptCount val="1"/>
                <c:pt idx="0">
                  <c:v>9.8765432098765427</c:v>
                </c:pt>
              </c:numCache>
            </c:numRef>
          </c:val>
          <c:extLst xmlns:c16r2="http://schemas.microsoft.com/office/drawing/2015/06/chart">
            <c:ext xmlns:c16="http://schemas.microsoft.com/office/drawing/2014/chart" uri="{C3380CC4-5D6E-409C-BE32-E72D297353CC}">
              <c16:uniqueId val="{00000003-8ED5-4F2F-AE78-38B049B861A2}"/>
            </c:ext>
          </c:extLst>
        </c:ser>
        <c:dLbls>
          <c:showLegendKey val="0"/>
          <c:showVal val="0"/>
          <c:showCatName val="0"/>
          <c:showSerName val="0"/>
          <c:showPercent val="0"/>
          <c:showBubbleSize val="0"/>
        </c:dLbls>
        <c:gapWidth val="219"/>
        <c:overlap val="-27"/>
        <c:axId val="140323440"/>
        <c:axId val="140323832"/>
      </c:barChart>
      <c:catAx>
        <c:axId val="14032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323832"/>
        <c:crosses val="autoZero"/>
        <c:auto val="1"/>
        <c:lblAlgn val="ctr"/>
        <c:lblOffset val="100"/>
        <c:noMultiLvlLbl val="0"/>
      </c:catAx>
      <c:valAx>
        <c:axId val="140323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323440"/>
        <c:crosses val="autoZero"/>
        <c:crossBetween val="between"/>
        <c:majorUnit val="1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Anxiety!$A$75</c:f>
              <c:strCache>
                <c:ptCount val="1"/>
                <c:pt idx="0">
                  <c:v>Never</c:v>
                </c:pt>
              </c:strCache>
            </c:strRef>
          </c:tx>
          <c:spPr>
            <a:solidFill>
              <a:schemeClr val="accent1"/>
            </a:solidFill>
            <a:ln>
              <a:noFill/>
            </a:ln>
            <a:effectLst/>
          </c:spPr>
          <c:invertIfNegative val="0"/>
          <c:cat>
            <c:strRef>
              <c:f>Anxiety!$C$74</c:f>
              <c:strCache>
                <c:ptCount val="1"/>
                <c:pt idx="0">
                  <c:v>7th Grade</c:v>
                </c:pt>
              </c:strCache>
            </c:strRef>
          </c:cat>
          <c:val>
            <c:numRef>
              <c:f>Anxiety!$C$75</c:f>
              <c:numCache>
                <c:formatCode>General</c:formatCode>
                <c:ptCount val="1"/>
                <c:pt idx="0">
                  <c:v>28.30188679245283</c:v>
                </c:pt>
              </c:numCache>
            </c:numRef>
          </c:val>
          <c:extLst xmlns:c16r2="http://schemas.microsoft.com/office/drawing/2015/06/chart">
            <c:ext xmlns:c16="http://schemas.microsoft.com/office/drawing/2014/chart" uri="{C3380CC4-5D6E-409C-BE32-E72D297353CC}">
              <c16:uniqueId val="{00000000-ECFF-4D87-B137-EBC37C9060A3}"/>
            </c:ext>
          </c:extLst>
        </c:ser>
        <c:ser>
          <c:idx val="1"/>
          <c:order val="1"/>
          <c:tx>
            <c:strRef>
              <c:f>Anxiety!$A$76</c:f>
              <c:strCache>
                <c:ptCount val="1"/>
                <c:pt idx="0">
                  <c:v>Sometimes</c:v>
                </c:pt>
              </c:strCache>
            </c:strRef>
          </c:tx>
          <c:spPr>
            <a:solidFill>
              <a:schemeClr val="accent2"/>
            </a:solidFill>
            <a:ln>
              <a:noFill/>
            </a:ln>
            <a:effectLst/>
          </c:spPr>
          <c:invertIfNegative val="0"/>
          <c:cat>
            <c:strRef>
              <c:f>Anxiety!$C$74</c:f>
              <c:strCache>
                <c:ptCount val="1"/>
                <c:pt idx="0">
                  <c:v>7th Grade</c:v>
                </c:pt>
              </c:strCache>
            </c:strRef>
          </c:cat>
          <c:val>
            <c:numRef>
              <c:f>Anxiety!$C$76</c:f>
              <c:numCache>
                <c:formatCode>General</c:formatCode>
                <c:ptCount val="1"/>
                <c:pt idx="0">
                  <c:v>42.767295597484278</c:v>
                </c:pt>
              </c:numCache>
            </c:numRef>
          </c:val>
          <c:extLst xmlns:c16r2="http://schemas.microsoft.com/office/drawing/2015/06/chart">
            <c:ext xmlns:c16="http://schemas.microsoft.com/office/drawing/2014/chart" uri="{C3380CC4-5D6E-409C-BE32-E72D297353CC}">
              <c16:uniqueId val="{00000001-ECFF-4D87-B137-EBC37C9060A3}"/>
            </c:ext>
          </c:extLst>
        </c:ser>
        <c:ser>
          <c:idx val="2"/>
          <c:order val="2"/>
          <c:tx>
            <c:strRef>
              <c:f>Anxiety!$A$77</c:f>
              <c:strCache>
                <c:ptCount val="1"/>
                <c:pt idx="0">
                  <c:v>Often</c:v>
                </c:pt>
              </c:strCache>
            </c:strRef>
          </c:tx>
          <c:spPr>
            <a:solidFill>
              <a:schemeClr val="accent3"/>
            </a:solidFill>
            <a:ln>
              <a:noFill/>
            </a:ln>
            <a:effectLst/>
          </c:spPr>
          <c:invertIfNegative val="0"/>
          <c:cat>
            <c:strRef>
              <c:f>Anxiety!$C$74</c:f>
              <c:strCache>
                <c:ptCount val="1"/>
                <c:pt idx="0">
                  <c:v>7th Grade</c:v>
                </c:pt>
              </c:strCache>
            </c:strRef>
          </c:cat>
          <c:val>
            <c:numRef>
              <c:f>Anxiety!$C$77</c:f>
              <c:numCache>
                <c:formatCode>General</c:formatCode>
                <c:ptCount val="1"/>
                <c:pt idx="0">
                  <c:v>15.09433962264151</c:v>
                </c:pt>
              </c:numCache>
            </c:numRef>
          </c:val>
          <c:extLst xmlns:c16r2="http://schemas.microsoft.com/office/drawing/2015/06/chart">
            <c:ext xmlns:c16="http://schemas.microsoft.com/office/drawing/2014/chart" uri="{C3380CC4-5D6E-409C-BE32-E72D297353CC}">
              <c16:uniqueId val="{00000002-ECFF-4D87-B137-EBC37C9060A3}"/>
            </c:ext>
          </c:extLst>
        </c:ser>
        <c:ser>
          <c:idx val="3"/>
          <c:order val="3"/>
          <c:tx>
            <c:strRef>
              <c:f>Anxiety!$A$78</c:f>
              <c:strCache>
                <c:ptCount val="1"/>
                <c:pt idx="0">
                  <c:v>Always</c:v>
                </c:pt>
              </c:strCache>
            </c:strRef>
          </c:tx>
          <c:spPr>
            <a:solidFill>
              <a:schemeClr val="accent4"/>
            </a:solidFill>
            <a:ln>
              <a:noFill/>
            </a:ln>
            <a:effectLst/>
          </c:spPr>
          <c:invertIfNegative val="0"/>
          <c:cat>
            <c:strRef>
              <c:f>Anxiety!$C$74</c:f>
              <c:strCache>
                <c:ptCount val="1"/>
                <c:pt idx="0">
                  <c:v>7th Grade</c:v>
                </c:pt>
              </c:strCache>
            </c:strRef>
          </c:cat>
          <c:val>
            <c:numRef>
              <c:f>Anxiety!$C$78</c:f>
              <c:numCache>
                <c:formatCode>General</c:formatCode>
                <c:ptCount val="1"/>
                <c:pt idx="0">
                  <c:v>13.836477987421384</c:v>
                </c:pt>
              </c:numCache>
            </c:numRef>
          </c:val>
          <c:extLst xmlns:c16r2="http://schemas.microsoft.com/office/drawing/2015/06/chart">
            <c:ext xmlns:c16="http://schemas.microsoft.com/office/drawing/2014/chart" uri="{C3380CC4-5D6E-409C-BE32-E72D297353CC}">
              <c16:uniqueId val="{00000003-ECFF-4D87-B137-EBC37C9060A3}"/>
            </c:ext>
          </c:extLst>
        </c:ser>
        <c:dLbls>
          <c:showLegendKey val="0"/>
          <c:showVal val="0"/>
          <c:showCatName val="0"/>
          <c:showSerName val="0"/>
          <c:showPercent val="0"/>
          <c:showBubbleSize val="0"/>
        </c:dLbls>
        <c:gapWidth val="219"/>
        <c:overlap val="-27"/>
        <c:axId val="140800848"/>
        <c:axId val="140801240"/>
      </c:barChart>
      <c:catAx>
        <c:axId val="14080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801240"/>
        <c:crosses val="autoZero"/>
        <c:auto val="1"/>
        <c:lblAlgn val="ctr"/>
        <c:lblOffset val="100"/>
        <c:noMultiLvlLbl val="0"/>
      </c:catAx>
      <c:valAx>
        <c:axId val="140801240"/>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800848"/>
        <c:crosses val="autoZero"/>
        <c:crossBetween val="between"/>
        <c:majorUnit val="10"/>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Anxiety!$A$75</c:f>
              <c:strCache>
                <c:ptCount val="1"/>
                <c:pt idx="0">
                  <c:v>Never</c:v>
                </c:pt>
              </c:strCache>
            </c:strRef>
          </c:tx>
          <c:spPr>
            <a:solidFill>
              <a:schemeClr val="accent1"/>
            </a:solidFill>
            <a:ln>
              <a:noFill/>
            </a:ln>
            <a:effectLst/>
          </c:spPr>
          <c:invertIfNegative val="0"/>
          <c:cat>
            <c:strRef>
              <c:f>Anxiety!$D$74</c:f>
              <c:strCache>
                <c:ptCount val="1"/>
                <c:pt idx="0">
                  <c:v>8th Grade</c:v>
                </c:pt>
              </c:strCache>
            </c:strRef>
          </c:cat>
          <c:val>
            <c:numRef>
              <c:f>Anxiety!$D$75</c:f>
              <c:numCache>
                <c:formatCode>General</c:formatCode>
                <c:ptCount val="1"/>
                <c:pt idx="0">
                  <c:v>15.862068965517242</c:v>
                </c:pt>
              </c:numCache>
            </c:numRef>
          </c:val>
          <c:extLst xmlns:c16r2="http://schemas.microsoft.com/office/drawing/2015/06/chart">
            <c:ext xmlns:c16="http://schemas.microsoft.com/office/drawing/2014/chart" uri="{C3380CC4-5D6E-409C-BE32-E72D297353CC}">
              <c16:uniqueId val="{00000000-91A4-4BC7-9883-B2BCCF24BE5F}"/>
            </c:ext>
          </c:extLst>
        </c:ser>
        <c:ser>
          <c:idx val="1"/>
          <c:order val="1"/>
          <c:tx>
            <c:strRef>
              <c:f>Anxiety!$A$76</c:f>
              <c:strCache>
                <c:ptCount val="1"/>
                <c:pt idx="0">
                  <c:v>Sometimes</c:v>
                </c:pt>
              </c:strCache>
            </c:strRef>
          </c:tx>
          <c:spPr>
            <a:solidFill>
              <a:schemeClr val="accent2"/>
            </a:solidFill>
            <a:ln>
              <a:noFill/>
            </a:ln>
            <a:effectLst/>
          </c:spPr>
          <c:invertIfNegative val="0"/>
          <c:cat>
            <c:strRef>
              <c:f>Anxiety!$D$74</c:f>
              <c:strCache>
                <c:ptCount val="1"/>
                <c:pt idx="0">
                  <c:v>8th Grade</c:v>
                </c:pt>
              </c:strCache>
            </c:strRef>
          </c:cat>
          <c:val>
            <c:numRef>
              <c:f>Anxiety!$D$76</c:f>
              <c:numCache>
                <c:formatCode>General</c:formatCode>
                <c:ptCount val="1"/>
                <c:pt idx="0">
                  <c:v>37.241379310344833</c:v>
                </c:pt>
              </c:numCache>
            </c:numRef>
          </c:val>
          <c:extLst xmlns:c16r2="http://schemas.microsoft.com/office/drawing/2015/06/chart">
            <c:ext xmlns:c16="http://schemas.microsoft.com/office/drawing/2014/chart" uri="{C3380CC4-5D6E-409C-BE32-E72D297353CC}">
              <c16:uniqueId val="{00000001-91A4-4BC7-9883-B2BCCF24BE5F}"/>
            </c:ext>
          </c:extLst>
        </c:ser>
        <c:ser>
          <c:idx val="2"/>
          <c:order val="2"/>
          <c:tx>
            <c:strRef>
              <c:f>Anxiety!$A$77</c:f>
              <c:strCache>
                <c:ptCount val="1"/>
                <c:pt idx="0">
                  <c:v>Often</c:v>
                </c:pt>
              </c:strCache>
            </c:strRef>
          </c:tx>
          <c:spPr>
            <a:solidFill>
              <a:schemeClr val="accent3"/>
            </a:solidFill>
            <a:ln>
              <a:noFill/>
            </a:ln>
            <a:effectLst/>
          </c:spPr>
          <c:invertIfNegative val="0"/>
          <c:cat>
            <c:strRef>
              <c:f>Anxiety!$D$74</c:f>
              <c:strCache>
                <c:ptCount val="1"/>
                <c:pt idx="0">
                  <c:v>8th Grade</c:v>
                </c:pt>
              </c:strCache>
            </c:strRef>
          </c:cat>
          <c:val>
            <c:numRef>
              <c:f>Anxiety!$D$77</c:f>
              <c:numCache>
                <c:formatCode>General</c:formatCode>
                <c:ptCount val="1"/>
                <c:pt idx="0">
                  <c:v>26.206896551724139</c:v>
                </c:pt>
              </c:numCache>
            </c:numRef>
          </c:val>
          <c:extLst xmlns:c16r2="http://schemas.microsoft.com/office/drawing/2015/06/chart">
            <c:ext xmlns:c16="http://schemas.microsoft.com/office/drawing/2014/chart" uri="{C3380CC4-5D6E-409C-BE32-E72D297353CC}">
              <c16:uniqueId val="{00000002-91A4-4BC7-9883-B2BCCF24BE5F}"/>
            </c:ext>
          </c:extLst>
        </c:ser>
        <c:ser>
          <c:idx val="3"/>
          <c:order val="3"/>
          <c:tx>
            <c:strRef>
              <c:f>Anxiety!$A$78</c:f>
              <c:strCache>
                <c:ptCount val="1"/>
                <c:pt idx="0">
                  <c:v>Always</c:v>
                </c:pt>
              </c:strCache>
            </c:strRef>
          </c:tx>
          <c:spPr>
            <a:solidFill>
              <a:schemeClr val="accent4"/>
            </a:solidFill>
            <a:ln>
              <a:noFill/>
            </a:ln>
            <a:effectLst/>
          </c:spPr>
          <c:invertIfNegative val="0"/>
          <c:cat>
            <c:strRef>
              <c:f>Anxiety!$D$74</c:f>
              <c:strCache>
                <c:ptCount val="1"/>
                <c:pt idx="0">
                  <c:v>8th Grade</c:v>
                </c:pt>
              </c:strCache>
            </c:strRef>
          </c:cat>
          <c:val>
            <c:numRef>
              <c:f>Anxiety!$D$78</c:f>
              <c:numCache>
                <c:formatCode>General</c:formatCode>
                <c:ptCount val="1"/>
                <c:pt idx="0">
                  <c:v>20.689655172413794</c:v>
                </c:pt>
              </c:numCache>
            </c:numRef>
          </c:val>
          <c:extLst xmlns:c16r2="http://schemas.microsoft.com/office/drawing/2015/06/chart">
            <c:ext xmlns:c16="http://schemas.microsoft.com/office/drawing/2014/chart" uri="{C3380CC4-5D6E-409C-BE32-E72D297353CC}">
              <c16:uniqueId val="{00000003-91A4-4BC7-9883-B2BCCF24BE5F}"/>
            </c:ext>
          </c:extLst>
        </c:ser>
        <c:dLbls>
          <c:showLegendKey val="0"/>
          <c:showVal val="0"/>
          <c:showCatName val="0"/>
          <c:showSerName val="0"/>
          <c:showPercent val="0"/>
          <c:showBubbleSize val="0"/>
        </c:dLbls>
        <c:gapWidth val="219"/>
        <c:overlap val="-27"/>
        <c:axId val="140802024"/>
        <c:axId val="140802416"/>
      </c:barChart>
      <c:catAx>
        <c:axId val="14080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802416"/>
        <c:crosses val="autoZero"/>
        <c:auto val="1"/>
        <c:lblAlgn val="ctr"/>
        <c:lblOffset val="100"/>
        <c:noMultiLvlLbl val="0"/>
      </c:catAx>
      <c:valAx>
        <c:axId val="140802416"/>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802024"/>
        <c:crosses val="autoZero"/>
        <c:crossBetween val="between"/>
        <c:majorUnit val="10"/>
        <c:min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Anxiety!$A$75</c:f>
              <c:strCache>
                <c:ptCount val="1"/>
                <c:pt idx="0">
                  <c:v>Never</c:v>
                </c:pt>
              </c:strCache>
            </c:strRef>
          </c:tx>
          <c:spPr>
            <a:solidFill>
              <a:schemeClr val="accent1"/>
            </a:solidFill>
            <a:ln>
              <a:noFill/>
            </a:ln>
            <a:effectLst/>
          </c:spPr>
          <c:invertIfNegative val="0"/>
          <c:cat>
            <c:strRef>
              <c:f>Anxiety!$E$74</c:f>
              <c:strCache>
                <c:ptCount val="1"/>
                <c:pt idx="0">
                  <c:v>9th Grade</c:v>
                </c:pt>
              </c:strCache>
            </c:strRef>
          </c:cat>
          <c:val>
            <c:numRef>
              <c:f>Anxiety!$E$75</c:f>
              <c:numCache>
                <c:formatCode>General</c:formatCode>
                <c:ptCount val="1"/>
                <c:pt idx="0">
                  <c:v>15.068493150684931</c:v>
                </c:pt>
              </c:numCache>
            </c:numRef>
          </c:val>
          <c:extLst xmlns:c16r2="http://schemas.microsoft.com/office/drawing/2015/06/chart">
            <c:ext xmlns:c16="http://schemas.microsoft.com/office/drawing/2014/chart" uri="{C3380CC4-5D6E-409C-BE32-E72D297353CC}">
              <c16:uniqueId val="{00000000-89B5-4EF4-9C49-554E9B98F00F}"/>
            </c:ext>
          </c:extLst>
        </c:ser>
        <c:ser>
          <c:idx val="1"/>
          <c:order val="1"/>
          <c:tx>
            <c:strRef>
              <c:f>Anxiety!$A$76</c:f>
              <c:strCache>
                <c:ptCount val="1"/>
                <c:pt idx="0">
                  <c:v>Sometimes</c:v>
                </c:pt>
              </c:strCache>
            </c:strRef>
          </c:tx>
          <c:spPr>
            <a:solidFill>
              <a:schemeClr val="accent2"/>
            </a:solidFill>
            <a:ln>
              <a:noFill/>
            </a:ln>
            <a:effectLst/>
          </c:spPr>
          <c:invertIfNegative val="0"/>
          <c:cat>
            <c:strRef>
              <c:f>Anxiety!$E$74</c:f>
              <c:strCache>
                <c:ptCount val="1"/>
                <c:pt idx="0">
                  <c:v>9th Grade</c:v>
                </c:pt>
              </c:strCache>
            </c:strRef>
          </c:cat>
          <c:val>
            <c:numRef>
              <c:f>Anxiety!$E$76</c:f>
              <c:numCache>
                <c:formatCode>General</c:formatCode>
                <c:ptCount val="1"/>
                <c:pt idx="0">
                  <c:v>29.452054794520549</c:v>
                </c:pt>
              </c:numCache>
            </c:numRef>
          </c:val>
          <c:extLst xmlns:c16r2="http://schemas.microsoft.com/office/drawing/2015/06/chart">
            <c:ext xmlns:c16="http://schemas.microsoft.com/office/drawing/2014/chart" uri="{C3380CC4-5D6E-409C-BE32-E72D297353CC}">
              <c16:uniqueId val="{00000001-89B5-4EF4-9C49-554E9B98F00F}"/>
            </c:ext>
          </c:extLst>
        </c:ser>
        <c:ser>
          <c:idx val="2"/>
          <c:order val="2"/>
          <c:tx>
            <c:strRef>
              <c:f>Anxiety!$A$77</c:f>
              <c:strCache>
                <c:ptCount val="1"/>
                <c:pt idx="0">
                  <c:v>Often</c:v>
                </c:pt>
              </c:strCache>
            </c:strRef>
          </c:tx>
          <c:spPr>
            <a:solidFill>
              <a:schemeClr val="accent3"/>
            </a:solidFill>
            <a:ln>
              <a:noFill/>
            </a:ln>
            <a:effectLst/>
          </c:spPr>
          <c:invertIfNegative val="0"/>
          <c:cat>
            <c:strRef>
              <c:f>Anxiety!$E$74</c:f>
              <c:strCache>
                <c:ptCount val="1"/>
                <c:pt idx="0">
                  <c:v>9th Grade</c:v>
                </c:pt>
              </c:strCache>
            </c:strRef>
          </c:cat>
          <c:val>
            <c:numRef>
              <c:f>Anxiety!$E$77</c:f>
              <c:numCache>
                <c:formatCode>General</c:formatCode>
                <c:ptCount val="1"/>
                <c:pt idx="0">
                  <c:v>26.027397260273972</c:v>
                </c:pt>
              </c:numCache>
            </c:numRef>
          </c:val>
          <c:extLst xmlns:c16r2="http://schemas.microsoft.com/office/drawing/2015/06/chart">
            <c:ext xmlns:c16="http://schemas.microsoft.com/office/drawing/2014/chart" uri="{C3380CC4-5D6E-409C-BE32-E72D297353CC}">
              <c16:uniqueId val="{00000002-89B5-4EF4-9C49-554E9B98F00F}"/>
            </c:ext>
          </c:extLst>
        </c:ser>
        <c:ser>
          <c:idx val="3"/>
          <c:order val="3"/>
          <c:tx>
            <c:strRef>
              <c:f>Anxiety!$A$78</c:f>
              <c:strCache>
                <c:ptCount val="1"/>
                <c:pt idx="0">
                  <c:v>Always</c:v>
                </c:pt>
              </c:strCache>
            </c:strRef>
          </c:tx>
          <c:spPr>
            <a:solidFill>
              <a:schemeClr val="accent4"/>
            </a:solidFill>
            <a:ln>
              <a:noFill/>
            </a:ln>
            <a:effectLst/>
          </c:spPr>
          <c:invertIfNegative val="0"/>
          <c:cat>
            <c:strRef>
              <c:f>Anxiety!$E$74</c:f>
              <c:strCache>
                <c:ptCount val="1"/>
                <c:pt idx="0">
                  <c:v>9th Grade</c:v>
                </c:pt>
              </c:strCache>
            </c:strRef>
          </c:cat>
          <c:val>
            <c:numRef>
              <c:f>Anxiety!$E$78</c:f>
              <c:numCache>
                <c:formatCode>General</c:formatCode>
                <c:ptCount val="1"/>
                <c:pt idx="0">
                  <c:v>29.452054794520549</c:v>
                </c:pt>
              </c:numCache>
            </c:numRef>
          </c:val>
          <c:extLst xmlns:c16r2="http://schemas.microsoft.com/office/drawing/2015/06/chart">
            <c:ext xmlns:c16="http://schemas.microsoft.com/office/drawing/2014/chart" uri="{C3380CC4-5D6E-409C-BE32-E72D297353CC}">
              <c16:uniqueId val="{00000003-89B5-4EF4-9C49-554E9B98F00F}"/>
            </c:ext>
          </c:extLst>
        </c:ser>
        <c:dLbls>
          <c:showLegendKey val="0"/>
          <c:showVal val="0"/>
          <c:showCatName val="0"/>
          <c:showSerName val="0"/>
          <c:showPercent val="0"/>
          <c:showBubbleSize val="0"/>
        </c:dLbls>
        <c:gapWidth val="219"/>
        <c:overlap val="-27"/>
        <c:axId val="140803200"/>
        <c:axId val="140803592"/>
      </c:barChart>
      <c:catAx>
        <c:axId val="14080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803592"/>
        <c:crosses val="autoZero"/>
        <c:auto val="1"/>
        <c:lblAlgn val="ctr"/>
        <c:lblOffset val="100"/>
        <c:noMultiLvlLbl val="0"/>
      </c:catAx>
      <c:valAx>
        <c:axId val="14080359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803200"/>
        <c:crosses val="autoZero"/>
        <c:crossBetween val="between"/>
        <c:majorUnit val="10"/>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Anxiety!$A$75</c:f>
              <c:strCache>
                <c:ptCount val="1"/>
                <c:pt idx="0">
                  <c:v>Never</c:v>
                </c:pt>
              </c:strCache>
            </c:strRef>
          </c:tx>
          <c:spPr>
            <a:solidFill>
              <a:schemeClr val="accent1"/>
            </a:solidFill>
            <a:ln>
              <a:noFill/>
            </a:ln>
            <a:effectLst/>
          </c:spPr>
          <c:invertIfNegative val="0"/>
          <c:cat>
            <c:strRef>
              <c:f>Anxiety!$F$74</c:f>
              <c:strCache>
                <c:ptCount val="1"/>
                <c:pt idx="0">
                  <c:v>10th Grade</c:v>
                </c:pt>
              </c:strCache>
            </c:strRef>
          </c:cat>
          <c:val>
            <c:numRef>
              <c:f>Anxiety!$F$75</c:f>
              <c:numCache>
                <c:formatCode>General</c:formatCode>
                <c:ptCount val="1"/>
                <c:pt idx="0">
                  <c:v>11.029411764705882</c:v>
                </c:pt>
              </c:numCache>
            </c:numRef>
          </c:val>
          <c:extLst xmlns:c16r2="http://schemas.microsoft.com/office/drawing/2015/06/chart">
            <c:ext xmlns:c16="http://schemas.microsoft.com/office/drawing/2014/chart" uri="{C3380CC4-5D6E-409C-BE32-E72D297353CC}">
              <c16:uniqueId val="{00000000-0231-40CA-B019-7086273718A2}"/>
            </c:ext>
          </c:extLst>
        </c:ser>
        <c:ser>
          <c:idx val="1"/>
          <c:order val="1"/>
          <c:tx>
            <c:strRef>
              <c:f>Anxiety!$A$76</c:f>
              <c:strCache>
                <c:ptCount val="1"/>
                <c:pt idx="0">
                  <c:v>Sometimes</c:v>
                </c:pt>
              </c:strCache>
            </c:strRef>
          </c:tx>
          <c:spPr>
            <a:solidFill>
              <a:schemeClr val="accent2"/>
            </a:solidFill>
            <a:ln>
              <a:noFill/>
            </a:ln>
            <a:effectLst/>
          </c:spPr>
          <c:invertIfNegative val="0"/>
          <c:cat>
            <c:strRef>
              <c:f>Anxiety!$F$74</c:f>
              <c:strCache>
                <c:ptCount val="1"/>
                <c:pt idx="0">
                  <c:v>10th Grade</c:v>
                </c:pt>
              </c:strCache>
            </c:strRef>
          </c:cat>
          <c:val>
            <c:numRef>
              <c:f>Anxiety!$F$76</c:f>
              <c:numCache>
                <c:formatCode>General</c:formatCode>
                <c:ptCount val="1"/>
                <c:pt idx="0">
                  <c:v>30.147058823529409</c:v>
                </c:pt>
              </c:numCache>
            </c:numRef>
          </c:val>
          <c:extLst xmlns:c16r2="http://schemas.microsoft.com/office/drawing/2015/06/chart">
            <c:ext xmlns:c16="http://schemas.microsoft.com/office/drawing/2014/chart" uri="{C3380CC4-5D6E-409C-BE32-E72D297353CC}">
              <c16:uniqueId val="{00000001-0231-40CA-B019-7086273718A2}"/>
            </c:ext>
          </c:extLst>
        </c:ser>
        <c:ser>
          <c:idx val="2"/>
          <c:order val="2"/>
          <c:tx>
            <c:strRef>
              <c:f>Anxiety!$A$77</c:f>
              <c:strCache>
                <c:ptCount val="1"/>
                <c:pt idx="0">
                  <c:v>Often</c:v>
                </c:pt>
              </c:strCache>
            </c:strRef>
          </c:tx>
          <c:spPr>
            <a:solidFill>
              <a:schemeClr val="accent3"/>
            </a:solidFill>
            <a:ln>
              <a:noFill/>
            </a:ln>
            <a:effectLst/>
          </c:spPr>
          <c:invertIfNegative val="0"/>
          <c:cat>
            <c:strRef>
              <c:f>Anxiety!$F$74</c:f>
              <c:strCache>
                <c:ptCount val="1"/>
                <c:pt idx="0">
                  <c:v>10th Grade</c:v>
                </c:pt>
              </c:strCache>
            </c:strRef>
          </c:cat>
          <c:val>
            <c:numRef>
              <c:f>Anxiety!$F$77</c:f>
              <c:numCache>
                <c:formatCode>General</c:formatCode>
                <c:ptCount val="1"/>
                <c:pt idx="0">
                  <c:v>33.82352941176471</c:v>
                </c:pt>
              </c:numCache>
            </c:numRef>
          </c:val>
          <c:extLst xmlns:c16r2="http://schemas.microsoft.com/office/drawing/2015/06/chart">
            <c:ext xmlns:c16="http://schemas.microsoft.com/office/drawing/2014/chart" uri="{C3380CC4-5D6E-409C-BE32-E72D297353CC}">
              <c16:uniqueId val="{00000002-0231-40CA-B019-7086273718A2}"/>
            </c:ext>
          </c:extLst>
        </c:ser>
        <c:ser>
          <c:idx val="3"/>
          <c:order val="3"/>
          <c:tx>
            <c:strRef>
              <c:f>Anxiety!$A$78</c:f>
              <c:strCache>
                <c:ptCount val="1"/>
                <c:pt idx="0">
                  <c:v>Always</c:v>
                </c:pt>
              </c:strCache>
            </c:strRef>
          </c:tx>
          <c:spPr>
            <a:solidFill>
              <a:schemeClr val="accent4"/>
            </a:solidFill>
            <a:ln>
              <a:noFill/>
            </a:ln>
            <a:effectLst/>
          </c:spPr>
          <c:invertIfNegative val="0"/>
          <c:cat>
            <c:strRef>
              <c:f>Anxiety!$F$74</c:f>
              <c:strCache>
                <c:ptCount val="1"/>
                <c:pt idx="0">
                  <c:v>10th Grade</c:v>
                </c:pt>
              </c:strCache>
            </c:strRef>
          </c:cat>
          <c:val>
            <c:numRef>
              <c:f>Anxiety!$F$78</c:f>
              <c:numCache>
                <c:formatCode>General</c:formatCode>
                <c:ptCount val="1"/>
                <c:pt idx="0">
                  <c:v>25</c:v>
                </c:pt>
              </c:numCache>
            </c:numRef>
          </c:val>
          <c:extLst xmlns:c16r2="http://schemas.microsoft.com/office/drawing/2015/06/chart">
            <c:ext xmlns:c16="http://schemas.microsoft.com/office/drawing/2014/chart" uri="{C3380CC4-5D6E-409C-BE32-E72D297353CC}">
              <c16:uniqueId val="{00000003-0231-40CA-B019-7086273718A2}"/>
            </c:ext>
          </c:extLst>
        </c:ser>
        <c:dLbls>
          <c:showLegendKey val="0"/>
          <c:showVal val="0"/>
          <c:showCatName val="0"/>
          <c:showSerName val="0"/>
          <c:showPercent val="0"/>
          <c:showBubbleSize val="0"/>
        </c:dLbls>
        <c:gapWidth val="219"/>
        <c:overlap val="-27"/>
        <c:axId val="140804376"/>
        <c:axId val="141016512"/>
      </c:barChart>
      <c:catAx>
        <c:axId val="14080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16512"/>
        <c:crosses val="autoZero"/>
        <c:auto val="1"/>
        <c:lblAlgn val="ctr"/>
        <c:lblOffset val="100"/>
        <c:noMultiLvlLbl val="0"/>
      </c:catAx>
      <c:valAx>
        <c:axId val="14101651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804376"/>
        <c:crosses val="autoZero"/>
        <c:crossBetween val="between"/>
        <c:majorUnit val="10"/>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Anxiety!$A$75</c:f>
              <c:strCache>
                <c:ptCount val="1"/>
                <c:pt idx="0">
                  <c:v>Never</c:v>
                </c:pt>
              </c:strCache>
            </c:strRef>
          </c:tx>
          <c:spPr>
            <a:solidFill>
              <a:schemeClr val="accent1"/>
            </a:solidFill>
            <a:ln>
              <a:noFill/>
            </a:ln>
            <a:effectLst/>
          </c:spPr>
          <c:invertIfNegative val="0"/>
          <c:cat>
            <c:strRef>
              <c:f>Anxiety!$G$74</c:f>
              <c:strCache>
                <c:ptCount val="1"/>
                <c:pt idx="0">
                  <c:v>11th Grade</c:v>
                </c:pt>
              </c:strCache>
            </c:strRef>
          </c:cat>
          <c:val>
            <c:numRef>
              <c:f>Anxiety!$G$75</c:f>
              <c:numCache>
                <c:formatCode>General</c:formatCode>
                <c:ptCount val="1"/>
                <c:pt idx="0">
                  <c:v>16.666666666666664</c:v>
                </c:pt>
              </c:numCache>
            </c:numRef>
          </c:val>
          <c:extLst xmlns:c16r2="http://schemas.microsoft.com/office/drawing/2015/06/chart">
            <c:ext xmlns:c16="http://schemas.microsoft.com/office/drawing/2014/chart" uri="{C3380CC4-5D6E-409C-BE32-E72D297353CC}">
              <c16:uniqueId val="{00000000-3E4E-43E3-A98D-A30A5CE799AA}"/>
            </c:ext>
          </c:extLst>
        </c:ser>
        <c:ser>
          <c:idx val="1"/>
          <c:order val="1"/>
          <c:tx>
            <c:strRef>
              <c:f>Anxiety!$A$76</c:f>
              <c:strCache>
                <c:ptCount val="1"/>
                <c:pt idx="0">
                  <c:v>Sometimes</c:v>
                </c:pt>
              </c:strCache>
            </c:strRef>
          </c:tx>
          <c:spPr>
            <a:solidFill>
              <a:schemeClr val="accent2"/>
            </a:solidFill>
            <a:ln>
              <a:noFill/>
            </a:ln>
            <a:effectLst/>
          </c:spPr>
          <c:invertIfNegative val="0"/>
          <c:cat>
            <c:strRef>
              <c:f>Anxiety!$G$74</c:f>
              <c:strCache>
                <c:ptCount val="1"/>
                <c:pt idx="0">
                  <c:v>11th Grade</c:v>
                </c:pt>
              </c:strCache>
            </c:strRef>
          </c:cat>
          <c:val>
            <c:numRef>
              <c:f>Anxiety!$G$76</c:f>
              <c:numCache>
                <c:formatCode>General</c:formatCode>
                <c:ptCount val="1"/>
                <c:pt idx="0">
                  <c:v>31.060606060606062</c:v>
                </c:pt>
              </c:numCache>
            </c:numRef>
          </c:val>
          <c:extLst xmlns:c16r2="http://schemas.microsoft.com/office/drawing/2015/06/chart">
            <c:ext xmlns:c16="http://schemas.microsoft.com/office/drawing/2014/chart" uri="{C3380CC4-5D6E-409C-BE32-E72D297353CC}">
              <c16:uniqueId val="{00000001-3E4E-43E3-A98D-A30A5CE799AA}"/>
            </c:ext>
          </c:extLst>
        </c:ser>
        <c:ser>
          <c:idx val="2"/>
          <c:order val="2"/>
          <c:tx>
            <c:strRef>
              <c:f>Anxiety!$A$77</c:f>
              <c:strCache>
                <c:ptCount val="1"/>
                <c:pt idx="0">
                  <c:v>Often</c:v>
                </c:pt>
              </c:strCache>
            </c:strRef>
          </c:tx>
          <c:spPr>
            <a:solidFill>
              <a:schemeClr val="accent3"/>
            </a:solidFill>
            <a:ln>
              <a:noFill/>
            </a:ln>
            <a:effectLst/>
          </c:spPr>
          <c:invertIfNegative val="0"/>
          <c:cat>
            <c:strRef>
              <c:f>Anxiety!$G$74</c:f>
              <c:strCache>
                <c:ptCount val="1"/>
                <c:pt idx="0">
                  <c:v>11th Grade</c:v>
                </c:pt>
              </c:strCache>
            </c:strRef>
          </c:cat>
          <c:val>
            <c:numRef>
              <c:f>Anxiety!$G$77</c:f>
              <c:numCache>
                <c:formatCode>General</c:formatCode>
                <c:ptCount val="1"/>
                <c:pt idx="0">
                  <c:v>28.030303030303028</c:v>
                </c:pt>
              </c:numCache>
            </c:numRef>
          </c:val>
          <c:extLst xmlns:c16r2="http://schemas.microsoft.com/office/drawing/2015/06/chart">
            <c:ext xmlns:c16="http://schemas.microsoft.com/office/drawing/2014/chart" uri="{C3380CC4-5D6E-409C-BE32-E72D297353CC}">
              <c16:uniqueId val="{00000002-3E4E-43E3-A98D-A30A5CE799AA}"/>
            </c:ext>
          </c:extLst>
        </c:ser>
        <c:ser>
          <c:idx val="3"/>
          <c:order val="3"/>
          <c:tx>
            <c:strRef>
              <c:f>Anxiety!$A$78</c:f>
              <c:strCache>
                <c:ptCount val="1"/>
                <c:pt idx="0">
                  <c:v>Always</c:v>
                </c:pt>
              </c:strCache>
            </c:strRef>
          </c:tx>
          <c:spPr>
            <a:solidFill>
              <a:schemeClr val="accent4"/>
            </a:solidFill>
            <a:ln>
              <a:noFill/>
            </a:ln>
            <a:effectLst/>
          </c:spPr>
          <c:invertIfNegative val="0"/>
          <c:cat>
            <c:strRef>
              <c:f>Anxiety!$G$74</c:f>
              <c:strCache>
                <c:ptCount val="1"/>
                <c:pt idx="0">
                  <c:v>11th Grade</c:v>
                </c:pt>
              </c:strCache>
            </c:strRef>
          </c:cat>
          <c:val>
            <c:numRef>
              <c:f>Anxiety!$G$78</c:f>
              <c:numCache>
                <c:formatCode>General</c:formatCode>
                <c:ptCount val="1"/>
                <c:pt idx="0">
                  <c:v>24.242424242424242</c:v>
                </c:pt>
              </c:numCache>
            </c:numRef>
          </c:val>
          <c:extLst xmlns:c16r2="http://schemas.microsoft.com/office/drawing/2015/06/chart">
            <c:ext xmlns:c16="http://schemas.microsoft.com/office/drawing/2014/chart" uri="{C3380CC4-5D6E-409C-BE32-E72D297353CC}">
              <c16:uniqueId val="{00000003-3E4E-43E3-A98D-A30A5CE799AA}"/>
            </c:ext>
          </c:extLst>
        </c:ser>
        <c:dLbls>
          <c:showLegendKey val="0"/>
          <c:showVal val="0"/>
          <c:showCatName val="0"/>
          <c:showSerName val="0"/>
          <c:showPercent val="0"/>
          <c:showBubbleSize val="0"/>
        </c:dLbls>
        <c:gapWidth val="219"/>
        <c:overlap val="-27"/>
        <c:axId val="141017296"/>
        <c:axId val="141017688"/>
      </c:barChart>
      <c:catAx>
        <c:axId val="14101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17688"/>
        <c:crosses val="autoZero"/>
        <c:auto val="1"/>
        <c:lblAlgn val="ctr"/>
        <c:lblOffset val="100"/>
        <c:noMultiLvlLbl val="0"/>
      </c:catAx>
      <c:valAx>
        <c:axId val="14101768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17296"/>
        <c:crosses val="autoZero"/>
        <c:crossBetween val="between"/>
        <c:majorUnit val="10"/>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9F2-4EBB-BCCB-14999967A76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9F2-4EBB-BCCB-14999967A767}"/>
              </c:ext>
            </c:extLst>
          </c:dPt>
          <c:cat>
            <c:strRef>
              <c:f>Anxiety!$B$118:$C$118</c:f>
              <c:strCache>
                <c:ptCount val="2"/>
                <c:pt idx="0">
                  <c:v>Yes</c:v>
                </c:pt>
                <c:pt idx="1">
                  <c:v>No</c:v>
                </c:pt>
              </c:strCache>
            </c:strRef>
          </c:cat>
          <c:val>
            <c:numRef>
              <c:f>Anxiety!$B$119:$C$119</c:f>
              <c:numCache>
                <c:formatCode>General</c:formatCode>
                <c:ptCount val="2"/>
                <c:pt idx="0">
                  <c:v>0.02</c:v>
                </c:pt>
                <c:pt idx="1">
                  <c:v>0.98</c:v>
                </c:pt>
              </c:numCache>
            </c:numRef>
          </c:val>
          <c:extLst xmlns:c16r2="http://schemas.microsoft.com/office/drawing/2015/06/chart">
            <c:ext xmlns:c16="http://schemas.microsoft.com/office/drawing/2014/chart" uri="{C3380CC4-5D6E-409C-BE32-E72D297353CC}">
              <c16:uniqueId val="{00000004-59F2-4EBB-BCCB-14999967A76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A0F-454B-81E7-ED01C1A8F07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A0F-454B-81E7-ED01C1A8F078}"/>
              </c:ext>
            </c:extLst>
          </c:dPt>
          <c:cat>
            <c:strRef>
              <c:f>Anxiety!$B$122:$C$122</c:f>
              <c:strCache>
                <c:ptCount val="2"/>
                <c:pt idx="0">
                  <c:v>Yes</c:v>
                </c:pt>
                <c:pt idx="1">
                  <c:v>No</c:v>
                </c:pt>
              </c:strCache>
            </c:strRef>
          </c:cat>
          <c:val>
            <c:numRef>
              <c:f>Anxiety!$B$123:$C$123</c:f>
              <c:numCache>
                <c:formatCode>General</c:formatCode>
                <c:ptCount val="2"/>
                <c:pt idx="0">
                  <c:v>9.4E-2</c:v>
                </c:pt>
                <c:pt idx="1">
                  <c:v>0.88100000000000001</c:v>
                </c:pt>
              </c:numCache>
            </c:numRef>
          </c:val>
          <c:extLst xmlns:c16r2="http://schemas.microsoft.com/office/drawing/2015/06/chart">
            <c:ext xmlns:c16="http://schemas.microsoft.com/office/drawing/2014/chart" uri="{C3380CC4-5D6E-409C-BE32-E72D297353CC}">
              <c16:uniqueId val="{00000004-1A0F-454B-81E7-ED01C1A8F07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Alcohol!$A$32:$A$38</c:f>
              <c:strCache>
                <c:ptCount val="7"/>
                <c:pt idx="0">
                  <c:v>1 or 2</c:v>
                </c:pt>
                <c:pt idx="1">
                  <c:v>3</c:v>
                </c:pt>
                <c:pt idx="2">
                  <c:v>4</c:v>
                </c:pt>
                <c:pt idx="3">
                  <c:v>5</c:v>
                </c:pt>
                <c:pt idx="4">
                  <c:v>6 or 7</c:v>
                </c:pt>
                <c:pt idx="5">
                  <c:v>8 or 9 </c:v>
                </c:pt>
                <c:pt idx="6">
                  <c:v>10+ </c:v>
                </c:pt>
              </c:strCache>
            </c:strRef>
          </c:cat>
          <c:val>
            <c:numRef>
              <c:f>Alcohol!$B$32:$B$38</c:f>
              <c:numCache>
                <c:formatCode>0%</c:formatCode>
                <c:ptCount val="7"/>
                <c:pt idx="0">
                  <c:v>0.107</c:v>
                </c:pt>
                <c:pt idx="1">
                  <c:v>6.7000000000000004E-2</c:v>
                </c:pt>
                <c:pt idx="2">
                  <c:v>4.4999999999999998E-2</c:v>
                </c:pt>
                <c:pt idx="3">
                  <c:v>4.7E-2</c:v>
                </c:pt>
                <c:pt idx="4">
                  <c:v>5.6000000000000001E-2</c:v>
                </c:pt>
                <c:pt idx="5">
                  <c:v>2.7E-2</c:v>
                </c:pt>
                <c:pt idx="6">
                  <c:v>0.04</c:v>
                </c:pt>
              </c:numCache>
            </c:numRef>
          </c:val>
          <c:extLst xmlns:c16r2="http://schemas.microsoft.com/office/drawing/2015/06/chart">
            <c:ext xmlns:c16="http://schemas.microsoft.com/office/drawing/2014/chart" uri="{C3380CC4-5D6E-409C-BE32-E72D297353CC}">
              <c16:uniqueId val="{00000000-6827-4A98-953C-93FD7A52E729}"/>
            </c:ext>
          </c:extLst>
        </c:ser>
        <c:dLbls>
          <c:showLegendKey val="0"/>
          <c:showVal val="0"/>
          <c:showCatName val="0"/>
          <c:showSerName val="0"/>
          <c:showPercent val="0"/>
          <c:showBubbleSize val="0"/>
        </c:dLbls>
        <c:gapWidth val="219"/>
        <c:overlap val="-27"/>
        <c:axId val="141019256"/>
        <c:axId val="141019648"/>
      </c:barChart>
      <c:catAx>
        <c:axId val="141019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19648"/>
        <c:crosses val="autoZero"/>
        <c:auto val="1"/>
        <c:lblAlgn val="ctr"/>
        <c:lblOffset val="100"/>
        <c:noMultiLvlLbl val="0"/>
      </c:catAx>
      <c:valAx>
        <c:axId val="141019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19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Anxiety!$A$12</c:f>
              <c:strCache>
                <c:ptCount val="1"/>
                <c:pt idx="0">
                  <c:v>Never</c:v>
                </c:pt>
              </c:strCache>
            </c:strRef>
          </c:tx>
          <c:spPr>
            <a:solidFill>
              <a:schemeClr val="accent1"/>
            </a:solidFill>
            <a:ln>
              <a:noFill/>
            </a:ln>
            <a:effectLst/>
          </c:spPr>
          <c:invertIfNegative val="0"/>
          <c:cat>
            <c:strRef>
              <c:f>Anxiety!$B$11</c:f>
              <c:strCache>
                <c:ptCount val="1"/>
                <c:pt idx="0">
                  <c:v>6th Grade</c:v>
                </c:pt>
              </c:strCache>
            </c:strRef>
          </c:cat>
          <c:val>
            <c:numRef>
              <c:f>Anxiety!$B$12</c:f>
              <c:numCache>
                <c:formatCode>General</c:formatCode>
                <c:ptCount val="1"/>
                <c:pt idx="0">
                  <c:v>12.9</c:v>
                </c:pt>
              </c:numCache>
            </c:numRef>
          </c:val>
          <c:extLst xmlns:c16r2="http://schemas.microsoft.com/office/drawing/2015/06/chart">
            <c:ext xmlns:c16="http://schemas.microsoft.com/office/drawing/2014/chart" uri="{C3380CC4-5D6E-409C-BE32-E72D297353CC}">
              <c16:uniqueId val="{00000000-CA51-486D-9BF3-C7CE653FB0AF}"/>
            </c:ext>
          </c:extLst>
        </c:ser>
        <c:ser>
          <c:idx val="1"/>
          <c:order val="1"/>
          <c:tx>
            <c:strRef>
              <c:f>Anxiety!$A$13</c:f>
              <c:strCache>
                <c:ptCount val="1"/>
                <c:pt idx="0">
                  <c:v>Sometimes</c:v>
                </c:pt>
              </c:strCache>
            </c:strRef>
          </c:tx>
          <c:spPr>
            <a:solidFill>
              <a:schemeClr val="accent2"/>
            </a:solidFill>
            <a:ln>
              <a:noFill/>
            </a:ln>
            <a:effectLst/>
          </c:spPr>
          <c:invertIfNegative val="0"/>
          <c:cat>
            <c:strRef>
              <c:f>Anxiety!$B$11</c:f>
              <c:strCache>
                <c:ptCount val="1"/>
                <c:pt idx="0">
                  <c:v>6th Grade</c:v>
                </c:pt>
              </c:strCache>
            </c:strRef>
          </c:cat>
          <c:val>
            <c:numRef>
              <c:f>Anxiety!$B$13</c:f>
              <c:numCache>
                <c:formatCode>General</c:formatCode>
                <c:ptCount val="1"/>
                <c:pt idx="0">
                  <c:v>62</c:v>
                </c:pt>
              </c:numCache>
            </c:numRef>
          </c:val>
          <c:extLst xmlns:c16r2="http://schemas.microsoft.com/office/drawing/2015/06/chart">
            <c:ext xmlns:c16="http://schemas.microsoft.com/office/drawing/2014/chart" uri="{C3380CC4-5D6E-409C-BE32-E72D297353CC}">
              <c16:uniqueId val="{00000001-CA51-486D-9BF3-C7CE653FB0AF}"/>
            </c:ext>
          </c:extLst>
        </c:ser>
        <c:ser>
          <c:idx val="2"/>
          <c:order val="2"/>
          <c:tx>
            <c:strRef>
              <c:f>Anxiety!$A$14</c:f>
              <c:strCache>
                <c:ptCount val="1"/>
                <c:pt idx="0">
                  <c:v>Often</c:v>
                </c:pt>
              </c:strCache>
            </c:strRef>
          </c:tx>
          <c:spPr>
            <a:solidFill>
              <a:schemeClr val="accent3"/>
            </a:solidFill>
            <a:ln>
              <a:noFill/>
            </a:ln>
            <a:effectLst/>
          </c:spPr>
          <c:invertIfNegative val="0"/>
          <c:cat>
            <c:strRef>
              <c:f>Anxiety!$B$11</c:f>
              <c:strCache>
                <c:ptCount val="1"/>
                <c:pt idx="0">
                  <c:v>6th Grade</c:v>
                </c:pt>
              </c:strCache>
            </c:strRef>
          </c:cat>
          <c:val>
            <c:numRef>
              <c:f>Anxiety!$B$14</c:f>
              <c:numCache>
                <c:formatCode>General</c:formatCode>
                <c:ptCount val="1"/>
                <c:pt idx="0">
                  <c:v>17.8</c:v>
                </c:pt>
              </c:numCache>
            </c:numRef>
          </c:val>
          <c:extLst xmlns:c16r2="http://schemas.microsoft.com/office/drawing/2015/06/chart">
            <c:ext xmlns:c16="http://schemas.microsoft.com/office/drawing/2014/chart" uri="{C3380CC4-5D6E-409C-BE32-E72D297353CC}">
              <c16:uniqueId val="{00000002-CA51-486D-9BF3-C7CE653FB0AF}"/>
            </c:ext>
          </c:extLst>
        </c:ser>
        <c:ser>
          <c:idx val="3"/>
          <c:order val="3"/>
          <c:tx>
            <c:strRef>
              <c:f>Anxiety!$A$15</c:f>
              <c:strCache>
                <c:ptCount val="1"/>
                <c:pt idx="0">
                  <c:v>Always</c:v>
                </c:pt>
              </c:strCache>
            </c:strRef>
          </c:tx>
          <c:spPr>
            <a:solidFill>
              <a:schemeClr val="accent4"/>
            </a:solidFill>
            <a:ln>
              <a:noFill/>
            </a:ln>
            <a:effectLst/>
          </c:spPr>
          <c:invertIfNegative val="0"/>
          <c:cat>
            <c:strRef>
              <c:f>Anxiety!$B$11</c:f>
              <c:strCache>
                <c:ptCount val="1"/>
                <c:pt idx="0">
                  <c:v>6th Grade</c:v>
                </c:pt>
              </c:strCache>
            </c:strRef>
          </c:cat>
          <c:val>
            <c:numRef>
              <c:f>Anxiety!$B$15</c:f>
              <c:numCache>
                <c:formatCode>General</c:formatCode>
                <c:ptCount val="1"/>
                <c:pt idx="0">
                  <c:v>7.4</c:v>
                </c:pt>
              </c:numCache>
            </c:numRef>
          </c:val>
          <c:extLst xmlns:c16r2="http://schemas.microsoft.com/office/drawing/2015/06/chart">
            <c:ext xmlns:c16="http://schemas.microsoft.com/office/drawing/2014/chart" uri="{C3380CC4-5D6E-409C-BE32-E72D297353CC}">
              <c16:uniqueId val="{00000003-CA51-486D-9BF3-C7CE653FB0AF}"/>
            </c:ext>
          </c:extLst>
        </c:ser>
        <c:dLbls>
          <c:showLegendKey val="0"/>
          <c:showVal val="0"/>
          <c:showCatName val="0"/>
          <c:showSerName val="0"/>
          <c:showPercent val="0"/>
          <c:showBubbleSize val="0"/>
        </c:dLbls>
        <c:gapWidth val="219"/>
        <c:overlap val="-27"/>
        <c:axId val="139088856"/>
        <c:axId val="140336280"/>
      </c:barChart>
      <c:catAx>
        <c:axId val="139088856"/>
        <c:scaling>
          <c:orientation val="minMax"/>
        </c:scaling>
        <c:delete val="1"/>
        <c:axPos val="b"/>
        <c:numFmt formatCode="General" sourceLinked="1"/>
        <c:majorTickMark val="none"/>
        <c:minorTickMark val="none"/>
        <c:tickLblPos val="nextTo"/>
        <c:crossAx val="140336280"/>
        <c:crosses val="autoZero"/>
        <c:auto val="1"/>
        <c:lblAlgn val="ctr"/>
        <c:lblOffset val="100"/>
        <c:noMultiLvlLbl val="0"/>
      </c:catAx>
      <c:valAx>
        <c:axId val="140336280"/>
        <c:scaling>
          <c:orientation val="minMax"/>
          <c:max val="7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088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Alcohol!$B$8</c:f>
              <c:strCache>
                <c:ptCount val="1"/>
                <c:pt idx="0">
                  <c:v>&lt;8</c:v>
                </c:pt>
              </c:strCache>
            </c:strRef>
          </c:tx>
          <c:spPr>
            <a:solidFill>
              <a:schemeClr val="accent1"/>
            </a:solidFill>
            <a:ln>
              <a:noFill/>
            </a:ln>
            <a:effectLst/>
          </c:spPr>
          <c:invertIfNegative val="0"/>
          <c:val>
            <c:numRef>
              <c:f>Alcohol!$B$9</c:f>
              <c:numCache>
                <c:formatCode>0%</c:formatCode>
                <c:ptCount val="1"/>
                <c:pt idx="0">
                  <c:v>2.5000000000000001E-2</c:v>
                </c:pt>
              </c:numCache>
            </c:numRef>
          </c:val>
          <c:extLst xmlns:c16r2="http://schemas.microsoft.com/office/drawing/2015/06/chart">
            <c:ext xmlns:c16="http://schemas.microsoft.com/office/drawing/2014/chart" uri="{C3380CC4-5D6E-409C-BE32-E72D297353CC}">
              <c16:uniqueId val="{00000000-1A4D-407A-9276-EF4F77C55077}"/>
            </c:ext>
          </c:extLst>
        </c:ser>
        <c:ser>
          <c:idx val="1"/>
          <c:order val="1"/>
          <c:tx>
            <c:strRef>
              <c:f>Alcohol!$C$8</c:f>
              <c:strCache>
                <c:ptCount val="1"/>
                <c:pt idx="0">
                  <c:v>9 to 10</c:v>
                </c:pt>
              </c:strCache>
            </c:strRef>
          </c:tx>
          <c:spPr>
            <a:solidFill>
              <a:schemeClr val="accent2"/>
            </a:solidFill>
            <a:ln>
              <a:noFill/>
            </a:ln>
            <a:effectLst/>
          </c:spPr>
          <c:invertIfNegative val="0"/>
          <c:val>
            <c:numRef>
              <c:f>Alcohol!$C$9</c:f>
              <c:numCache>
                <c:formatCode>0%</c:formatCode>
                <c:ptCount val="1"/>
                <c:pt idx="0">
                  <c:v>0.09</c:v>
                </c:pt>
              </c:numCache>
            </c:numRef>
          </c:val>
          <c:extLst xmlns:c16r2="http://schemas.microsoft.com/office/drawing/2015/06/chart">
            <c:ext xmlns:c16="http://schemas.microsoft.com/office/drawing/2014/chart" uri="{C3380CC4-5D6E-409C-BE32-E72D297353CC}">
              <c16:uniqueId val="{00000001-1A4D-407A-9276-EF4F77C55077}"/>
            </c:ext>
          </c:extLst>
        </c:ser>
        <c:ser>
          <c:idx val="2"/>
          <c:order val="2"/>
          <c:tx>
            <c:strRef>
              <c:f>Alcohol!$D$8</c:f>
              <c:strCache>
                <c:ptCount val="1"/>
                <c:pt idx="0">
                  <c:v>11 to 12</c:v>
                </c:pt>
              </c:strCache>
            </c:strRef>
          </c:tx>
          <c:spPr>
            <a:solidFill>
              <a:schemeClr val="accent3"/>
            </a:solidFill>
            <a:ln>
              <a:noFill/>
            </a:ln>
            <a:effectLst/>
          </c:spPr>
          <c:invertIfNegative val="0"/>
          <c:val>
            <c:numRef>
              <c:f>Alcohol!$D$9</c:f>
              <c:numCache>
                <c:formatCode>0%</c:formatCode>
                <c:ptCount val="1"/>
                <c:pt idx="0">
                  <c:v>3.7999999999999999E-2</c:v>
                </c:pt>
              </c:numCache>
            </c:numRef>
          </c:val>
          <c:extLst xmlns:c16r2="http://schemas.microsoft.com/office/drawing/2015/06/chart">
            <c:ext xmlns:c16="http://schemas.microsoft.com/office/drawing/2014/chart" uri="{C3380CC4-5D6E-409C-BE32-E72D297353CC}">
              <c16:uniqueId val="{00000002-1A4D-407A-9276-EF4F77C55077}"/>
            </c:ext>
          </c:extLst>
        </c:ser>
        <c:ser>
          <c:idx val="3"/>
          <c:order val="3"/>
          <c:tx>
            <c:strRef>
              <c:f>Alcohol!$E$8</c:f>
              <c:strCache>
                <c:ptCount val="1"/>
                <c:pt idx="0">
                  <c:v>13 to 14</c:v>
                </c:pt>
              </c:strCache>
            </c:strRef>
          </c:tx>
          <c:spPr>
            <a:solidFill>
              <a:schemeClr val="accent4"/>
            </a:solidFill>
            <a:ln>
              <a:noFill/>
            </a:ln>
            <a:effectLst/>
          </c:spPr>
          <c:invertIfNegative val="0"/>
          <c:val>
            <c:numRef>
              <c:f>Alcohol!$E$9</c:f>
              <c:numCache>
                <c:formatCode>0%</c:formatCode>
                <c:ptCount val="1"/>
                <c:pt idx="0">
                  <c:v>0.19900000000000001</c:v>
                </c:pt>
              </c:numCache>
            </c:numRef>
          </c:val>
          <c:extLst xmlns:c16r2="http://schemas.microsoft.com/office/drawing/2015/06/chart">
            <c:ext xmlns:c16="http://schemas.microsoft.com/office/drawing/2014/chart" uri="{C3380CC4-5D6E-409C-BE32-E72D297353CC}">
              <c16:uniqueId val="{00000003-1A4D-407A-9276-EF4F77C55077}"/>
            </c:ext>
          </c:extLst>
        </c:ser>
        <c:ser>
          <c:idx val="4"/>
          <c:order val="4"/>
          <c:tx>
            <c:strRef>
              <c:f>Alcohol!$F$8</c:f>
              <c:strCache>
                <c:ptCount val="1"/>
                <c:pt idx="0">
                  <c:v>15 to 16</c:v>
                </c:pt>
              </c:strCache>
            </c:strRef>
          </c:tx>
          <c:spPr>
            <a:solidFill>
              <a:schemeClr val="accent5"/>
            </a:solidFill>
            <a:ln>
              <a:noFill/>
            </a:ln>
            <a:effectLst/>
          </c:spPr>
          <c:invertIfNegative val="0"/>
          <c:val>
            <c:numRef>
              <c:f>Alcohol!$F$9</c:f>
              <c:numCache>
                <c:formatCode>0%</c:formatCode>
                <c:ptCount val="1"/>
                <c:pt idx="0">
                  <c:v>0.3</c:v>
                </c:pt>
              </c:numCache>
            </c:numRef>
          </c:val>
          <c:extLst xmlns:c16r2="http://schemas.microsoft.com/office/drawing/2015/06/chart">
            <c:ext xmlns:c16="http://schemas.microsoft.com/office/drawing/2014/chart" uri="{C3380CC4-5D6E-409C-BE32-E72D297353CC}">
              <c16:uniqueId val="{00000004-1A4D-407A-9276-EF4F77C55077}"/>
            </c:ext>
          </c:extLst>
        </c:ser>
        <c:ser>
          <c:idx val="5"/>
          <c:order val="5"/>
          <c:tx>
            <c:strRef>
              <c:f>Alcohol!$G$8</c:f>
              <c:strCache>
                <c:ptCount val="1"/>
                <c:pt idx="0">
                  <c:v>&gt;17</c:v>
                </c:pt>
              </c:strCache>
            </c:strRef>
          </c:tx>
          <c:spPr>
            <a:solidFill>
              <a:schemeClr val="accent6"/>
            </a:solidFill>
            <a:ln>
              <a:noFill/>
            </a:ln>
            <a:effectLst/>
          </c:spPr>
          <c:invertIfNegative val="0"/>
          <c:val>
            <c:numRef>
              <c:f>Alcohol!$G$9</c:f>
              <c:numCache>
                <c:formatCode>0%</c:formatCode>
                <c:ptCount val="1"/>
                <c:pt idx="0">
                  <c:v>0.02</c:v>
                </c:pt>
              </c:numCache>
            </c:numRef>
          </c:val>
          <c:extLst xmlns:c16r2="http://schemas.microsoft.com/office/drawing/2015/06/chart">
            <c:ext xmlns:c16="http://schemas.microsoft.com/office/drawing/2014/chart" uri="{C3380CC4-5D6E-409C-BE32-E72D297353CC}">
              <c16:uniqueId val="{00000005-1A4D-407A-9276-EF4F77C55077}"/>
            </c:ext>
          </c:extLst>
        </c:ser>
        <c:dLbls>
          <c:showLegendKey val="0"/>
          <c:showVal val="0"/>
          <c:showCatName val="0"/>
          <c:showSerName val="0"/>
          <c:showPercent val="0"/>
          <c:showBubbleSize val="0"/>
        </c:dLbls>
        <c:gapWidth val="219"/>
        <c:overlap val="-27"/>
        <c:axId val="141314936"/>
        <c:axId val="141315328"/>
      </c:barChart>
      <c:catAx>
        <c:axId val="141314936"/>
        <c:scaling>
          <c:orientation val="minMax"/>
        </c:scaling>
        <c:delete val="1"/>
        <c:axPos val="b"/>
        <c:numFmt formatCode="General" sourceLinked="1"/>
        <c:majorTickMark val="none"/>
        <c:minorTickMark val="none"/>
        <c:tickLblPos val="nextTo"/>
        <c:crossAx val="141315328"/>
        <c:crosses val="autoZero"/>
        <c:auto val="1"/>
        <c:lblAlgn val="ctr"/>
        <c:lblOffset val="100"/>
        <c:noMultiLvlLbl val="0"/>
      </c:catAx>
      <c:valAx>
        <c:axId val="141315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314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Marijuana!$B$6</c:f>
              <c:strCache>
                <c:ptCount val="1"/>
                <c:pt idx="0">
                  <c:v>0</c:v>
                </c:pt>
              </c:strCache>
            </c:strRef>
          </c:tx>
          <c:spPr>
            <a:solidFill>
              <a:schemeClr val="accent1"/>
            </a:solidFill>
            <a:ln>
              <a:noFill/>
            </a:ln>
            <a:effectLst/>
          </c:spPr>
          <c:invertIfNegative val="0"/>
          <c:val>
            <c:numRef>
              <c:f>Marijuana!$B$7</c:f>
              <c:numCache>
                <c:formatCode>0%</c:formatCode>
                <c:ptCount val="1"/>
                <c:pt idx="0">
                  <c:v>0.68899999999999995</c:v>
                </c:pt>
              </c:numCache>
            </c:numRef>
          </c:val>
          <c:extLst xmlns:c16r2="http://schemas.microsoft.com/office/drawing/2015/06/chart">
            <c:ext xmlns:c16="http://schemas.microsoft.com/office/drawing/2014/chart" uri="{C3380CC4-5D6E-409C-BE32-E72D297353CC}">
              <c16:uniqueId val="{00000000-5B62-4CC1-B4B4-4EBED85D9320}"/>
            </c:ext>
          </c:extLst>
        </c:ser>
        <c:ser>
          <c:idx val="1"/>
          <c:order val="1"/>
          <c:tx>
            <c:strRef>
              <c:f>Marijuana!$C$6</c:f>
              <c:strCache>
                <c:ptCount val="1"/>
                <c:pt idx="0">
                  <c:v>1 or 2</c:v>
                </c:pt>
              </c:strCache>
            </c:strRef>
          </c:tx>
          <c:spPr>
            <a:solidFill>
              <a:schemeClr val="accent2"/>
            </a:solidFill>
            <a:ln>
              <a:noFill/>
            </a:ln>
            <a:effectLst/>
          </c:spPr>
          <c:invertIfNegative val="0"/>
          <c:val>
            <c:numRef>
              <c:f>Marijuana!$C$7</c:f>
              <c:numCache>
                <c:formatCode>0%</c:formatCode>
                <c:ptCount val="1"/>
                <c:pt idx="0">
                  <c:v>8.5000000000000006E-2</c:v>
                </c:pt>
              </c:numCache>
            </c:numRef>
          </c:val>
          <c:extLst xmlns:c16r2="http://schemas.microsoft.com/office/drawing/2015/06/chart">
            <c:ext xmlns:c16="http://schemas.microsoft.com/office/drawing/2014/chart" uri="{C3380CC4-5D6E-409C-BE32-E72D297353CC}">
              <c16:uniqueId val="{00000001-5B62-4CC1-B4B4-4EBED85D9320}"/>
            </c:ext>
          </c:extLst>
        </c:ser>
        <c:ser>
          <c:idx val="2"/>
          <c:order val="2"/>
          <c:tx>
            <c:strRef>
              <c:f>Marijuana!$D$6</c:f>
              <c:strCache>
                <c:ptCount val="1"/>
                <c:pt idx="0">
                  <c:v>3 to 9</c:v>
                </c:pt>
              </c:strCache>
            </c:strRef>
          </c:tx>
          <c:spPr>
            <a:solidFill>
              <a:schemeClr val="accent3"/>
            </a:solidFill>
            <a:ln>
              <a:noFill/>
            </a:ln>
            <a:effectLst/>
          </c:spPr>
          <c:invertIfNegative val="0"/>
          <c:val>
            <c:numRef>
              <c:f>Marijuana!$D$7</c:f>
              <c:numCache>
                <c:formatCode>0%</c:formatCode>
                <c:ptCount val="1"/>
                <c:pt idx="0">
                  <c:v>6.3E-2</c:v>
                </c:pt>
              </c:numCache>
            </c:numRef>
          </c:val>
          <c:extLst xmlns:c16r2="http://schemas.microsoft.com/office/drawing/2015/06/chart">
            <c:ext xmlns:c16="http://schemas.microsoft.com/office/drawing/2014/chart" uri="{C3380CC4-5D6E-409C-BE32-E72D297353CC}">
              <c16:uniqueId val="{00000002-5B62-4CC1-B4B4-4EBED85D9320}"/>
            </c:ext>
          </c:extLst>
        </c:ser>
        <c:ser>
          <c:idx val="3"/>
          <c:order val="3"/>
          <c:tx>
            <c:strRef>
              <c:f>Marijuana!$E$6</c:f>
              <c:strCache>
                <c:ptCount val="1"/>
                <c:pt idx="0">
                  <c:v>10 to 19</c:v>
                </c:pt>
              </c:strCache>
            </c:strRef>
          </c:tx>
          <c:spPr>
            <a:solidFill>
              <a:schemeClr val="accent4"/>
            </a:solidFill>
            <a:ln>
              <a:noFill/>
            </a:ln>
            <a:effectLst/>
          </c:spPr>
          <c:invertIfNegative val="0"/>
          <c:val>
            <c:numRef>
              <c:f>Marijuana!$E$7</c:f>
              <c:numCache>
                <c:formatCode>0%</c:formatCode>
                <c:ptCount val="1"/>
                <c:pt idx="0">
                  <c:v>4.2999999999999997E-2</c:v>
                </c:pt>
              </c:numCache>
            </c:numRef>
          </c:val>
          <c:extLst xmlns:c16r2="http://schemas.microsoft.com/office/drawing/2015/06/chart">
            <c:ext xmlns:c16="http://schemas.microsoft.com/office/drawing/2014/chart" uri="{C3380CC4-5D6E-409C-BE32-E72D297353CC}">
              <c16:uniqueId val="{00000003-5B62-4CC1-B4B4-4EBED85D9320}"/>
            </c:ext>
          </c:extLst>
        </c:ser>
        <c:ser>
          <c:idx val="4"/>
          <c:order val="4"/>
          <c:tx>
            <c:strRef>
              <c:f>Marijuana!$F$6</c:f>
              <c:strCache>
                <c:ptCount val="1"/>
                <c:pt idx="0">
                  <c:v>20 to 39</c:v>
                </c:pt>
              </c:strCache>
            </c:strRef>
          </c:tx>
          <c:spPr>
            <a:solidFill>
              <a:schemeClr val="accent5"/>
            </a:solidFill>
            <a:ln>
              <a:noFill/>
            </a:ln>
            <a:effectLst/>
          </c:spPr>
          <c:invertIfNegative val="0"/>
          <c:val>
            <c:numRef>
              <c:f>Marijuana!$F$7</c:f>
              <c:numCache>
                <c:formatCode>0%</c:formatCode>
                <c:ptCount val="1"/>
                <c:pt idx="0">
                  <c:v>2.5000000000000001E-2</c:v>
                </c:pt>
              </c:numCache>
            </c:numRef>
          </c:val>
          <c:extLst xmlns:c16r2="http://schemas.microsoft.com/office/drawing/2015/06/chart">
            <c:ext xmlns:c16="http://schemas.microsoft.com/office/drawing/2014/chart" uri="{C3380CC4-5D6E-409C-BE32-E72D297353CC}">
              <c16:uniqueId val="{00000004-5B62-4CC1-B4B4-4EBED85D9320}"/>
            </c:ext>
          </c:extLst>
        </c:ser>
        <c:ser>
          <c:idx val="5"/>
          <c:order val="5"/>
          <c:tx>
            <c:strRef>
              <c:f>Marijuana!$G$6</c:f>
              <c:strCache>
                <c:ptCount val="1"/>
                <c:pt idx="0">
                  <c:v>&gt;40</c:v>
                </c:pt>
              </c:strCache>
            </c:strRef>
          </c:tx>
          <c:spPr>
            <a:solidFill>
              <a:schemeClr val="accent6"/>
            </a:solidFill>
            <a:ln>
              <a:noFill/>
            </a:ln>
            <a:effectLst/>
          </c:spPr>
          <c:invertIfNegative val="0"/>
          <c:val>
            <c:numRef>
              <c:f>Marijuana!$G$7</c:f>
              <c:numCache>
                <c:formatCode>0%</c:formatCode>
                <c:ptCount val="1"/>
                <c:pt idx="0">
                  <c:v>3.4000000000000002E-2</c:v>
                </c:pt>
              </c:numCache>
            </c:numRef>
          </c:val>
          <c:extLst xmlns:c16r2="http://schemas.microsoft.com/office/drawing/2015/06/chart">
            <c:ext xmlns:c16="http://schemas.microsoft.com/office/drawing/2014/chart" uri="{C3380CC4-5D6E-409C-BE32-E72D297353CC}">
              <c16:uniqueId val="{00000005-5B62-4CC1-B4B4-4EBED85D9320}"/>
            </c:ext>
          </c:extLst>
        </c:ser>
        <c:dLbls>
          <c:showLegendKey val="0"/>
          <c:showVal val="0"/>
          <c:showCatName val="0"/>
          <c:showSerName val="0"/>
          <c:showPercent val="0"/>
          <c:showBubbleSize val="0"/>
        </c:dLbls>
        <c:gapWidth val="219"/>
        <c:overlap val="-27"/>
        <c:axId val="141316112"/>
        <c:axId val="141316504"/>
      </c:barChart>
      <c:catAx>
        <c:axId val="141316112"/>
        <c:scaling>
          <c:orientation val="minMax"/>
        </c:scaling>
        <c:delete val="1"/>
        <c:axPos val="b"/>
        <c:numFmt formatCode="General" sourceLinked="1"/>
        <c:majorTickMark val="none"/>
        <c:minorTickMark val="none"/>
        <c:tickLblPos val="nextTo"/>
        <c:crossAx val="141316504"/>
        <c:crosses val="autoZero"/>
        <c:auto val="1"/>
        <c:lblAlgn val="ctr"/>
        <c:lblOffset val="100"/>
        <c:noMultiLvlLbl val="0"/>
      </c:catAx>
      <c:valAx>
        <c:axId val="141316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316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Marijuana!$C$6</c:f>
              <c:strCache>
                <c:ptCount val="1"/>
                <c:pt idx="0">
                  <c:v>1 or 2</c:v>
                </c:pt>
              </c:strCache>
            </c:strRef>
          </c:tx>
          <c:spPr>
            <a:solidFill>
              <a:schemeClr val="accent1"/>
            </a:solidFill>
            <a:ln>
              <a:noFill/>
            </a:ln>
            <a:effectLst/>
          </c:spPr>
          <c:invertIfNegative val="0"/>
          <c:val>
            <c:numRef>
              <c:f>Marijuana!$C$7</c:f>
              <c:numCache>
                <c:formatCode>0%</c:formatCode>
                <c:ptCount val="1"/>
                <c:pt idx="0">
                  <c:v>8.5000000000000006E-2</c:v>
                </c:pt>
              </c:numCache>
            </c:numRef>
          </c:val>
          <c:extLst xmlns:c16r2="http://schemas.microsoft.com/office/drawing/2015/06/chart">
            <c:ext xmlns:c16="http://schemas.microsoft.com/office/drawing/2014/chart" uri="{C3380CC4-5D6E-409C-BE32-E72D297353CC}">
              <c16:uniqueId val="{00000000-F62F-4984-A842-5FBF23148749}"/>
            </c:ext>
          </c:extLst>
        </c:ser>
        <c:ser>
          <c:idx val="1"/>
          <c:order val="1"/>
          <c:tx>
            <c:strRef>
              <c:f>Marijuana!$D$6</c:f>
              <c:strCache>
                <c:ptCount val="1"/>
                <c:pt idx="0">
                  <c:v>3 to 9</c:v>
                </c:pt>
              </c:strCache>
            </c:strRef>
          </c:tx>
          <c:spPr>
            <a:solidFill>
              <a:schemeClr val="accent2"/>
            </a:solidFill>
            <a:ln>
              <a:noFill/>
            </a:ln>
            <a:effectLst/>
          </c:spPr>
          <c:invertIfNegative val="0"/>
          <c:val>
            <c:numRef>
              <c:f>Marijuana!$D$7</c:f>
              <c:numCache>
                <c:formatCode>0%</c:formatCode>
                <c:ptCount val="1"/>
                <c:pt idx="0">
                  <c:v>6.3E-2</c:v>
                </c:pt>
              </c:numCache>
            </c:numRef>
          </c:val>
          <c:extLst xmlns:c16r2="http://schemas.microsoft.com/office/drawing/2015/06/chart">
            <c:ext xmlns:c16="http://schemas.microsoft.com/office/drawing/2014/chart" uri="{C3380CC4-5D6E-409C-BE32-E72D297353CC}">
              <c16:uniqueId val="{00000001-F62F-4984-A842-5FBF23148749}"/>
            </c:ext>
          </c:extLst>
        </c:ser>
        <c:ser>
          <c:idx val="2"/>
          <c:order val="2"/>
          <c:tx>
            <c:strRef>
              <c:f>Marijuana!$E$6</c:f>
              <c:strCache>
                <c:ptCount val="1"/>
                <c:pt idx="0">
                  <c:v>10 to 19</c:v>
                </c:pt>
              </c:strCache>
            </c:strRef>
          </c:tx>
          <c:spPr>
            <a:solidFill>
              <a:schemeClr val="accent3"/>
            </a:solidFill>
            <a:ln>
              <a:noFill/>
            </a:ln>
            <a:effectLst/>
          </c:spPr>
          <c:invertIfNegative val="0"/>
          <c:val>
            <c:numRef>
              <c:f>Marijuana!$E$7</c:f>
              <c:numCache>
                <c:formatCode>0%</c:formatCode>
                <c:ptCount val="1"/>
                <c:pt idx="0">
                  <c:v>4.2999999999999997E-2</c:v>
                </c:pt>
              </c:numCache>
            </c:numRef>
          </c:val>
          <c:extLst xmlns:c16r2="http://schemas.microsoft.com/office/drawing/2015/06/chart">
            <c:ext xmlns:c16="http://schemas.microsoft.com/office/drawing/2014/chart" uri="{C3380CC4-5D6E-409C-BE32-E72D297353CC}">
              <c16:uniqueId val="{00000002-F62F-4984-A842-5FBF23148749}"/>
            </c:ext>
          </c:extLst>
        </c:ser>
        <c:ser>
          <c:idx val="3"/>
          <c:order val="3"/>
          <c:tx>
            <c:strRef>
              <c:f>Marijuana!$F$6</c:f>
              <c:strCache>
                <c:ptCount val="1"/>
                <c:pt idx="0">
                  <c:v>20 to 39</c:v>
                </c:pt>
              </c:strCache>
            </c:strRef>
          </c:tx>
          <c:spPr>
            <a:solidFill>
              <a:schemeClr val="accent4"/>
            </a:solidFill>
            <a:ln>
              <a:noFill/>
            </a:ln>
            <a:effectLst/>
          </c:spPr>
          <c:invertIfNegative val="0"/>
          <c:val>
            <c:numRef>
              <c:f>Marijuana!$F$7</c:f>
              <c:numCache>
                <c:formatCode>0%</c:formatCode>
                <c:ptCount val="1"/>
                <c:pt idx="0">
                  <c:v>2.5000000000000001E-2</c:v>
                </c:pt>
              </c:numCache>
            </c:numRef>
          </c:val>
          <c:extLst xmlns:c16r2="http://schemas.microsoft.com/office/drawing/2015/06/chart">
            <c:ext xmlns:c16="http://schemas.microsoft.com/office/drawing/2014/chart" uri="{C3380CC4-5D6E-409C-BE32-E72D297353CC}">
              <c16:uniqueId val="{00000003-F62F-4984-A842-5FBF23148749}"/>
            </c:ext>
          </c:extLst>
        </c:ser>
        <c:ser>
          <c:idx val="4"/>
          <c:order val="4"/>
          <c:tx>
            <c:strRef>
              <c:f>Marijuana!$G$6</c:f>
              <c:strCache>
                <c:ptCount val="1"/>
                <c:pt idx="0">
                  <c:v>&gt;40</c:v>
                </c:pt>
              </c:strCache>
            </c:strRef>
          </c:tx>
          <c:spPr>
            <a:solidFill>
              <a:schemeClr val="accent5"/>
            </a:solidFill>
            <a:ln>
              <a:noFill/>
            </a:ln>
            <a:effectLst/>
          </c:spPr>
          <c:invertIfNegative val="0"/>
          <c:val>
            <c:numRef>
              <c:f>Marijuana!$G$7</c:f>
              <c:numCache>
                <c:formatCode>0%</c:formatCode>
                <c:ptCount val="1"/>
                <c:pt idx="0">
                  <c:v>3.4000000000000002E-2</c:v>
                </c:pt>
              </c:numCache>
            </c:numRef>
          </c:val>
          <c:extLst xmlns:c16r2="http://schemas.microsoft.com/office/drawing/2015/06/chart">
            <c:ext xmlns:c16="http://schemas.microsoft.com/office/drawing/2014/chart" uri="{C3380CC4-5D6E-409C-BE32-E72D297353CC}">
              <c16:uniqueId val="{00000004-F62F-4984-A842-5FBF23148749}"/>
            </c:ext>
          </c:extLst>
        </c:ser>
        <c:dLbls>
          <c:showLegendKey val="0"/>
          <c:showVal val="0"/>
          <c:showCatName val="0"/>
          <c:showSerName val="0"/>
          <c:showPercent val="0"/>
          <c:showBubbleSize val="0"/>
        </c:dLbls>
        <c:gapWidth val="219"/>
        <c:overlap val="-27"/>
        <c:axId val="141317288"/>
        <c:axId val="141317680"/>
      </c:barChart>
      <c:catAx>
        <c:axId val="141317288"/>
        <c:scaling>
          <c:orientation val="minMax"/>
        </c:scaling>
        <c:delete val="1"/>
        <c:axPos val="b"/>
        <c:numFmt formatCode="General" sourceLinked="1"/>
        <c:majorTickMark val="none"/>
        <c:minorTickMark val="none"/>
        <c:tickLblPos val="nextTo"/>
        <c:crossAx val="141317680"/>
        <c:crosses val="autoZero"/>
        <c:auto val="1"/>
        <c:lblAlgn val="ctr"/>
        <c:lblOffset val="100"/>
        <c:noMultiLvlLbl val="0"/>
      </c:catAx>
      <c:valAx>
        <c:axId val="1413176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317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Marijuana!$B$2</c:f>
              <c:strCache>
                <c:ptCount val="1"/>
                <c:pt idx="0">
                  <c:v>&lt;8</c:v>
                </c:pt>
              </c:strCache>
            </c:strRef>
          </c:tx>
          <c:spPr>
            <a:solidFill>
              <a:schemeClr val="accent1"/>
            </a:solidFill>
            <a:ln>
              <a:noFill/>
            </a:ln>
            <a:effectLst/>
          </c:spPr>
          <c:invertIfNegative val="0"/>
          <c:val>
            <c:numRef>
              <c:f>Marijuana!$B$3</c:f>
              <c:numCache>
                <c:formatCode>0%</c:formatCode>
                <c:ptCount val="1"/>
                <c:pt idx="0">
                  <c:v>0.09</c:v>
                </c:pt>
              </c:numCache>
            </c:numRef>
          </c:val>
          <c:extLst xmlns:c16r2="http://schemas.microsoft.com/office/drawing/2015/06/chart">
            <c:ext xmlns:c16="http://schemas.microsoft.com/office/drawing/2014/chart" uri="{C3380CC4-5D6E-409C-BE32-E72D297353CC}">
              <c16:uniqueId val="{00000000-38B7-4EB9-8E50-972FE153F693}"/>
            </c:ext>
          </c:extLst>
        </c:ser>
        <c:ser>
          <c:idx val="1"/>
          <c:order val="1"/>
          <c:tx>
            <c:strRef>
              <c:f>Marijuana!$C$2</c:f>
              <c:strCache>
                <c:ptCount val="1"/>
                <c:pt idx="0">
                  <c:v>9 to 10</c:v>
                </c:pt>
              </c:strCache>
            </c:strRef>
          </c:tx>
          <c:spPr>
            <a:solidFill>
              <a:schemeClr val="accent2"/>
            </a:solidFill>
            <a:ln>
              <a:noFill/>
            </a:ln>
            <a:effectLst/>
          </c:spPr>
          <c:invertIfNegative val="0"/>
          <c:val>
            <c:numRef>
              <c:f>Marijuana!$C$3</c:f>
              <c:numCache>
                <c:formatCode>0%</c:formatCode>
                <c:ptCount val="1"/>
                <c:pt idx="0">
                  <c:v>2E-3</c:v>
                </c:pt>
              </c:numCache>
            </c:numRef>
          </c:val>
          <c:extLst xmlns:c16r2="http://schemas.microsoft.com/office/drawing/2015/06/chart">
            <c:ext xmlns:c16="http://schemas.microsoft.com/office/drawing/2014/chart" uri="{C3380CC4-5D6E-409C-BE32-E72D297353CC}">
              <c16:uniqueId val="{00000001-38B7-4EB9-8E50-972FE153F693}"/>
            </c:ext>
          </c:extLst>
        </c:ser>
        <c:ser>
          <c:idx val="2"/>
          <c:order val="2"/>
          <c:tx>
            <c:strRef>
              <c:f>Marijuana!$D$2</c:f>
              <c:strCache>
                <c:ptCount val="1"/>
                <c:pt idx="0">
                  <c:v>11 to 12</c:v>
                </c:pt>
              </c:strCache>
            </c:strRef>
          </c:tx>
          <c:spPr>
            <a:solidFill>
              <a:schemeClr val="accent3"/>
            </a:solidFill>
            <a:ln>
              <a:noFill/>
            </a:ln>
            <a:effectLst/>
          </c:spPr>
          <c:invertIfNegative val="0"/>
          <c:val>
            <c:numRef>
              <c:f>Marijuana!$D$3</c:f>
              <c:numCache>
                <c:formatCode>0%</c:formatCode>
                <c:ptCount val="1"/>
                <c:pt idx="0">
                  <c:v>2.1999999999999999E-2</c:v>
                </c:pt>
              </c:numCache>
            </c:numRef>
          </c:val>
          <c:extLst xmlns:c16r2="http://schemas.microsoft.com/office/drawing/2015/06/chart">
            <c:ext xmlns:c16="http://schemas.microsoft.com/office/drawing/2014/chart" uri="{C3380CC4-5D6E-409C-BE32-E72D297353CC}">
              <c16:uniqueId val="{00000002-38B7-4EB9-8E50-972FE153F693}"/>
            </c:ext>
          </c:extLst>
        </c:ser>
        <c:ser>
          <c:idx val="3"/>
          <c:order val="3"/>
          <c:tx>
            <c:strRef>
              <c:f>Marijuana!$E$2</c:f>
              <c:strCache>
                <c:ptCount val="1"/>
                <c:pt idx="0">
                  <c:v>13 to 14</c:v>
                </c:pt>
              </c:strCache>
            </c:strRef>
          </c:tx>
          <c:spPr>
            <a:solidFill>
              <a:schemeClr val="accent4"/>
            </a:solidFill>
            <a:ln>
              <a:noFill/>
            </a:ln>
            <a:effectLst/>
          </c:spPr>
          <c:invertIfNegative val="0"/>
          <c:val>
            <c:numRef>
              <c:f>Marijuana!$E$3</c:f>
              <c:numCache>
                <c:formatCode>0%</c:formatCode>
                <c:ptCount val="1"/>
                <c:pt idx="0">
                  <c:v>0.11899999999999999</c:v>
                </c:pt>
              </c:numCache>
            </c:numRef>
          </c:val>
          <c:extLst xmlns:c16r2="http://schemas.microsoft.com/office/drawing/2015/06/chart">
            <c:ext xmlns:c16="http://schemas.microsoft.com/office/drawing/2014/chart" uri="{C3380CC4-5D6E-409C-BE32-E72D297353CC}">
              <c16:uniqueId val="{00000003-38B7-4EB9-8E50-972FE153F693}"/>
            </c:ext>
          </c:extLst>
        </c:ser>
        <c:ser>
          <c:idx val="4"/>
          <c:order val="4"/>
          <c:tx>
            <c:strRef>
              <c:f>Marijuana!$F$2</c:f>
              <c:strCache>
                <c:ptCount val="1"/>
                <c:pt idx="0">
                  <c:v>15 to 16</c:v>
                </c:pt>
              </c:strCache>
            </c:strRef>
          </c:tx>
          <c:spPr>
            <a:solidFill>
              <a:schemeClr val="accent5"/>
            </a:solidFill>
            <a:ln>
              <a:noFill/>
            </a:ln>
            <a:effectLst/>
          </c:spPr>
          <c:invertIfNegative val="0"/>
          <c:val>
            <c:numRef>
              <c:f>Marijuana!$F$3</c:f>
              <c:numCache>
                <c:formatCode>0%</c:formatCode>
                <c:ptCount val="1"/>
                <c:pt idx="0">
                  <c:v>0.18099999999999999</c:v>
                </c:pt>
              </c:numCache>
            </c:numRef>
          </c:val>
          <c:extLst xmlns:c16r2="http://schemas.microsoft.com/office/drawing/2015/06/chart">
            <c:ext xmlns:c16="http://schemas.microsoft.com/office/drawing/2014/chart" uri="{C3380CC4-5D6E-409C-BE32-E72D297353CC}">
              <c16:uniqueId val="{00000004-38B7-4EB9-8E50-972FE153F693}"/>
            </c:ext>
          </c:extLst>
        </c:ser>
        <c:ser>
          <c:idx val="5"/>
          <c:order val="5"/>
          <c:tx>
            <c:strRef>
              <c:f>Marijuana!$G$2</c:f>
              <c:strCache>
                <c:ptCount val="1"/>
                <c:pt idx="0">
                  <c:v>&gt;17</c:v>
                </c:pt>
              </c:strCache>
            </c:strRef>
          </c:tx>
          <c:spPr>
            <a:solidFill>
              <a:schemeClr val="accent6"/>
            </a:solidFill>
            <a:ln>
              <a:noFill/>
            </a:ln>
            <a:effectLst/>
          </c:spPr>
          <c:invertIfNegative val="0"/>
          <c:val>
            <c:numRef>
              <c:f>Marijuana!$G$3</c:f>
              <c:numCache>
                <c:formatCode>0%</c:formatCode>
                <c:ptCount val="1"/>
                <c:pt idx="0">
                  <c:v>1.7999999999999999E-2</c:v>
                </c:pt>
              </c:numCache>
            </c:numRef>
          </c:val>
          <c:extLst xmlns:c16r2="http://schemas.microsoft.com/office/drawing/2015/06/chart">
            <c:ext xmlns:c16="http://schemas.microsoft.com/office/drawing/2014/chart" uri="{C3380CC4-5D6E-409C-BE32-E72D297353CC}">
              <c16:uniqueId val="{00000005-38B7-4EB9-8E50-972FE153F693}"/>
            </c:ext>
          </c:extLst>
        </c:ser>
        <c:dLbls>
          <c:showLegendKey val="0"/>
          <c:showVal val="0"/>
          <c:showCatName val="0"/>
          <c:showSerName val="0"/>
          <c:showPercent val="0"/>
          <c:showBubbleSize val="0"/>
        </c:dLbls>
        <c:gapWidth val="219"/>
        <c:overlap val="-27"/>
        <c:axId val="141318464"/>
        <c:axId val="141753200"/>
      </c:barChart>
      <c:catAx>
        <c:axId val="141318464"/>
        <c:scaling>
          <c:orientation val="minMax"/>
        </c:scaling>
        <c:delete val="1"/>
        <c:axPos val="b"/>
        <c:numFmt formatCode="General" sourceLinked="1"/>
        <c:majorTickMark val="none"/>
        <c:minorTickMark val="none"/>
        <c:tickLblPos val="nextTo"/>
        <c:crossAx val="141753200"/>
        <c:crosses val="autoZero"/>
        <c:auto val="1"/>
        <c:lblAlgn val="ctr"/>
        <c:lblOffset val="100"/>
        <c:noMultiLvlLbl val="0"/>
      </c:catAx>
      <c:valAx>
        <c:axId val="141753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318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rgbClr val="0070C0"/>
              </a:solidFill>
              <a:round/>
            </a:ln>
            <a:effectLst/>
          </c:spPr>
          <c:marker>
            <c:symbol val="none"/>
          </c:marker>
          <c:cat>
            <c:strRef>
              <c:f>Sleep!$A$34:$F$34</c:f>
              <c:strCache>
                <c:ptCount val="6"/>
                <c:pt idx="0">
                  <c:v>6th</c:v>
                </c:pt>
                <c:pt idx="1">
                  <c:v>7th</c:v>
                </c:pt>
                <c:pt idx="2">
                  <c:v>8th</c:v>
                </c:pt>
                <c:pt idx="3">
                  <c:v>9th</c:v>
                </c:pt>
                <c:pt idx="4">
                  <c:v>10th</c:v>
                </c:pt>
                <c:pt idx="5">
                  <c:v>11th</c:v>
                </c:pt>
              </c:strCache>
            </c:strRef>
          </c:cat>
          <c:val>
            <c:numRef>
              <c:f>Sleep!$A$35:$F$35</c:f>
              <c:numCache>
                <c:formatCode>0%</c:formatCode>
                <c:ptCount val="6"/>
                <c:pt idx="0">
                  <c:v>0.74375000000000002</c:v>
                </c:pt>
                <c:pt idx="1">
                  <c:v>0.6645962732919255</c:v>
                </c:pt>
                <c:pt idx="2">
                  <c:v>0.42253521126760563</c:v>
                </c:pt>
                <c:pt idx="3">
                  <c:v>0.33587786259541985</c:v>
                </c:pt>
                <c:pt idx="4">
                  <c:v>0.22499999999999998</c:v>
                </c:pt>
                <c:pt idx="5">
                  <c:v>0.16129032258064516</c:v>
                </c:pt>
              </c:numCache>
            </c:numRef>
          </c:val>
          <c:smooth val="0"/>
          <c:extLst xmlns:c16r2="http://schemas.microsoft.com/office/drawing/2015/06/chart">
            <c:ext xmlns:c16="http://schemas.microsoft.com/office/drawing/2014/chart" uri="{C3380CC4-5D6E-409C-BE32-E72D297353CC}">
              <c16:uniqueId val="{00000000-A4DE-4DE4-8166-0D5CFEEB08AE}"/>
            </c:ext>
          </c:extLst>
        </c:ser>
        <c:dLbls>
          <c:showLegendKey val="0"/>
          <c:showVal val="0"/>
          <c:showCatName val="0"/>
          <c:showSerName val="0"/>
          <c:showPercent val="0"/>
          <c:showBubbleSize val="0"/>
        </c:dLbls>
        <c:smooth val="0"/>
        <c:axId val="141753984"/>
        <c:axId val="141754376"/>
      </c:lineChart>
      <c:catAx>
        <c:axId val="14175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754376"/>
        <c:crosses val="autoZero"/>
        <c:auto val="1"/>
        <c:lblAlgn val="ctr"/>
        <c:lblOffset val="100"/>
        <c:noMultiLvlLbl val="0"/>
      </c:catAx>
      <c:valAx>
        <c:axId val="141754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753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Anxiety!$A$12</c:f>
              <c:strCache>
                <c:ptCount val="1"/>
                <c:pt idx="0">
                  <c:v>Never</c:v>
                </c:pt>
              </c:strCache>
            </c:strRef>
          </c:tx>
          <c:spPr>
            <a:solidFill>
              <a:schemeClr val="accent1"/>
            </a:solidFill>
            <a:ln>
              <a:noFill/>
            </a:ln>
            <a:effectLst/>
          </c:spPr>
          <c:invertIfNegative val="0"/>
          <c:cat>
            <c:strRef>
              <c:f>Anxiety!$C$11</c:f>
              <c:strCache>
                <c:ptCount val="1"/>
                <c:pt idx="0">
                  <c:v>7th Grade</c:v>
                </c:pt>
              </c:strCache>
            </c:strRef>
          </c:cat>
          <c:val>
            <c:numRef>
              <c:f>Anxiety!$C$12</c:f>
              <c:numCache>
                <c:formatCode>General</c:formatCode>
                <c:ptCount val="1"/>
                <c:pt idx="0">
                  <c:v>5.6</c:v>
                </c:pt>
              </c:numCache>
            </c:numRef>
          </c:val>
          <c:extLst xmlns:c16r2="http://schemas.microsoft.com/office/drawing/2015/06/chart">
            <c:ext xmlns:c16="http://schemas.microsoft.com/office/drawing/2014/chart" uri="{C3380CC4-5D6E-409C-BE32-E72D297353CC}">
              <c16:uniqueId val="{00000000-855A-42B6-968D-0A40E44BF8C1}"/>
            </c:ext>
          </c:extLst>
        </c:ser>
        <c:ser>
          <c:idx val="1"/>
          <c:order val="1"/>
          <c:tx>
            <c:strRef>
              <c:f>Anxiety!$A$13</c:f>
              <c:strCache>
                <c:ptCount val="1"/>
                <c:pt idx="0">
                  <c:v>Sometimes</c:v>
                </c:pt>
              </c:strCache>
            </c:strRef>
          </c:tx>
          <c:spPr>
            <a:solidFill>
              <a:schemeClr val="accent2"/>
            </a:solidFill>
            <a:ln>
              <a:noFill/>
            </a:ln>
            <a:effectLst/>
          </c:spPr>
          <c:invertIfNegative val="0"/>
          <c:cat>
            <c:strRef>
              <c:f>Anxiety!$C$11</c:f>
              <c:strCache>
                <c:ptCount val="1"/>
                <c:pt idx="0">
                  <c:v>7th Grade</c:v>
                </c:pt>
              </c:strCache>
            </c:strRef>
          </c:cat>
          <c:val>
            <c:numRef>
              <c:f>Anxiety!$C$13</c:f>
              <c:numCache>
                <c:formatCode>General</c:formatCode>
                <c:ptCount val="1"/>
                <c:pt idx="0">
                  <c:v>69.400000000000006</c:v>
                </c:pt>
              </c:numCache>
            </c:numRef>
          </c:val>
          <c:extLst xmlns:c16r2="http://schemas.microsoft.com/office/drawing/2015/06/chart">
            <c:ext xmlns:c16="http://schemas.microsoft.com/office/drawing/2014/chart" uri="{C3380CC4-5D6E-409C-BE32-E72D297353CC}">
              <c16:uniqueId val="{00000001-855A-42B6-968D-0A40E44BF8C1}"/>
            </c:ext>
          </c:extLst>
        </c:ser>
        <c:ser>
          <c:idx val="2"/>
          <c:order val="2"/>
          <c:tx>
            <c:strRef>
              <c:f>Anxiety!$A$14</c:f>
              <c:strCache>
                <c:ptCount val="1"/>
                <c:pt idx="0">
                  <c:v>Often</c:v>
                </c:pt>
              </c:strCache>
            </c:strRef>
          </c:tx>
          <c:spPr>
            <a:solidFill>
              <a:schemeClr val="accent3"/>
            </a:solidFill>
            <a:ln>
              <a:noFill/>
            </a:ln>
            <a:effectLst/>
          </c:spPr>
          <c:invertIfNegative val="0"/>
          <c:cat>
            <c:strRef>
              <c:f>Anxiety!$C$11</c:f>
              <c:strCache>
                <c:ptCount val="1"/>
                <c:pt idx="0">
                  <c:v>7th Grade</c:v>
                </c:pt>
              </c:strCache>
            </c:strRef>
          </c:cat>
          <c:val>
            <c:numRef>
              <c:f>Anxiety!$C$14</c:f>
              <c:numCache>
                <c:formatCode>General</c:formatCode>
                <c:ptCount val="1"/>
                <c:pt idx="0">
                  <c:v>16.3</c:v>
                </c:pt>
              </c:numCache>
            </c:numRef>
          </c:val>
          <c:extLst xmlns:c16r2="http://schemas.microsoft.com/office/drawing/2015/06/chart">
            <c:ext xmlns:c16="http://schemas.microsoft.com/office/drawing/2014/chart" uri="{C3380CC4-5D6E-409C-BE32-E72D297353CC}">
              <c16:uniqueId val="{00000002-855A-42B6-968D-0A40E44BF8C1}"/>
            </c:ext>
          </c:extLst>
        </c:ser>
        <c:ser>
          <c:idx val="3"/>
          <c:order val="3"/>
          <c:tx>
            <c:strRef>
              <c:f>Anxiety!$A$15</c:f>
              <c:strCache>
                <c:ptCount val="1"/>
                <c:pt idx="0">
                  <c:v>Always</c:v>
                </c:pt>
              </c:strCache>
            </c:strRef>
          </c:tx>
          <c:spPr>
            <a:solidFill>
              <a:schemeClr val="accent4"/>
            </a:solidFill>
            <a:ln>
              <a:noFill/>
            </a:ln>
            <a:effectLst/>
          </c:spPr>
          <c:invertIfNegative val="0"/>
          <c:cat>
            <c:strRef>
              <c:f>Anxiety!$C$11</c:f>
              <c:strCache>
                <c:ptCount val="1"/>
                <c:pt idx="0">
                  <c:v>7th Grade</c:v>
                </c:pt>
              </c:strCache>
            </c:strRef>
          </c:cat>
          <c:val>
            <c:numRef>
              <c:f>Anxiety!$C$15</c:f>
              <c:numCache>
                <c:formatCode>General</c:formatCode>
                <c:ptCount val="1"/>
                <c:pt idx="0">
                  <c:v>8.8000000000000007</c:v>
                </c:pt>
              </c:numCache>
            </c:numRef>
          </c:val>
          <c:extLst xmlns:c16r2="http://schemas.microsoft.com/office/drawing/2015/06/chart">
            <c:ext xmlns:c16="http://schemas.microsoft.com/office/drawing/2014/chart" uri="{C3380CC4-5D6E-409C-BE32-E72D297353CC}">
              <c16:uniqueId val="{00000003-855A-42B6-968D-0A40E44BF8C1}"/>
            </c:ext>
          </c:extLst>
        </c:ser>
        <c:dLbls>
          <c:showLegendKey val="0"/>
          <c:showVal val="0"/>
          <c:showCatName val="0"/>
          <c:showSerName val="0"/>
          <c:showPercent val="0"/>
          <c:showBubbleSize val="0"/>
        </c:dLbls>
        <c:gapWidth val="219"/>
        <c:overlap val="-27"/>
        <c:axId val="139598304"/>
        <c:axId val="139621376"/>
      </c:barChart>
      <c:catAx>
        <c:axId val="139598304"/>
        <c:scaling>
          <c:orientation val="minMax"/>
        </c:scaling>
        <c:delete val="1"/>
        <c:axPos val="b"/>
        <c:numFmt formatCode="General" sourceLinked="1"/>
        <c:majorTickMark val="none"/>
        <c:minorTickMark val="none"/>
        <c:tickLblPos val="nextTo"/>
        <c:crossAx val="139621376"/>
        <c:crosses val="autoZero"/>
        <c:auto val="1"/>
        <c:lblAlgn val="ctr"/>
        <c:lblOffset val="100"/>
        <c:noMultiLvlLbl val="0"/>
      </c:catAx>
      <c:valAx>
        <c:axId val="139621376"/>
        <c:scaling>
          <c:orientation val="minMax"/>
          <c:max val="7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598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Anxiety!$A$12</c:f>
              <c:strCache>
                <c:ptCount val="1"/>
                <c:pt idx="0">
                  <c:v>Never</c:v>
                </c:pt>
              </c:strCache>
            </c:strRef>
          </c:tx>
          <c:spPr>
            <a:solidFill>
              <a:schemeClr val="accent1"/>
            </a:solidFill>
            <a:ln>
              <a:noFill/>
            </a:ln>
            <a:effectLst/>
          </c:spPr>
          <c:invertIfNegative val="0"/>
          <c:cat>
            <c:strRef>
              <c:f>Anxiety!$D$11</c:f>
              <c:strCache>
                <c:ptCount val="1"/>
                <c:pt idx="0">
                  <c:v>8th Grade</c:v>
                </c:pt>
              </c:strCache>
            </c:strRef>
          </c:cat>
          <c:val>
            <c:numRef>
              <c:f>Anxiety!$D$12</c:f>
              <c:numCache>
                <c:formatCode>General</c:formatCode>
                <c:ptCount val="1"/>
                <c:pt idx="0">
                  <c:v>6.9</c:v>
                </c:pt>
              </c:numCache>
            </c:numRef>
          </c:val>
          <c:extLst xmlns:c16r2="http://schemas.microsoft.com/office/drawing/2015/06/chart">
            <c:ext xmlns:c16="http://schemas.microsoft.com/office/drawing/2014/chart" uri="{C3380CC4-5D6E-409C-BE32-E72D297353CC}">
              <c16:uniqueId val="{00000000-D441-48AB-8867-FD7B1B95031E}"/>
            </c:ext>
          </c:extLst>
        </c:ser>
        <c:ser>
          <c:idx val="1"/>
          <c:order val="1"/>
          <c:tx>
            <c:strRef>
              <c:f>Anxiety!$A$13</c:f>
              <c:strCache>
                <c:ptCount val="1"/>
                <c:pt idx="0">
                  <c:v>Sometimes</c:v>
                </c:pt>
              </c:strCache>
            </c:strRef>
          </c:tx>
          <c:spPr>
            <a:solidFill>
              <a:schemeClr val="accent2"/>
            </a:solidFill>
            <a:ln>
              <a:noFill/>
            </a:ln>
            <a:effectLst/>
          </c:spPr>
          <c:invertIfNegative val="0"/>
          <c:cat>
            <c:strRef>
              <c:f>Anxiety!$D$11</c:f>
              <c:strCache>
                <c:ptCount val="1"/>
                <c:pt idx="0">
                  <c:v>8th Grade</c:v>
                </c:pt>
              </c:strCache>
            </c:strRef>
          </c:cat>
          <c:val>
            <c:numRef>
              <c:f>Anxiety!$D$13</c:f>
              <c:numCache>
                <c:formatCode>General</c:formatCode>
                <c:ptCount val="1"/>
                <c:pt idx="0">
                  <c:v>57.2</c:v>
                </c:pt>
              </c:numCache>
            </c:numRef>
          </c:val>
          <c:extLst xmlns:c16r2="http://schemas.microsoft.com/office/drawing/2015/06/chart">
            <c:ext xmlns:c16="http://schemas.microsoft.com/office/drawing/2014/chart" uri="{C3380CC4-5D6E-409C-BE32-E72D297353CC}">
              <c16:uniqueId val="{00000001-D441-48AB-8867-FD7B1B95031E}"/>
            </c:ext>
          </c:extLst>
        </c:ser>
        <c:ser>
          <c:idx val="2"/>
          <c:order val="2"/>
          <c:tx>
            <c:strRef>
              <c:f>Anxiety!$A$14</c:f>
              <c:strCache>
                <c:ptCount val="1"/>
                <c:pt idx="0">
                  <c:v>Often</c:v>
                </c:pt>
              </c:strCache>
            </c:strRef>
          </c:tx>
          <c:spPr>
            <a:solidFill>
              <a:schemeClr val="accent3"/>
            </a:solidFill>
            <a:ln>
              <a:noFill/>
            </a:ln>
            <a:effectLst/>
          </c:spPr>
          <c:invertIfNegative val="0"/>
          <c:cat>
            <c:strRef>
              <c:f>Anxiety!$D$11</c:f>
              <c:strCache>
                <c:ptCount val="1"/>
                <c:pt idx="0">
                  <c:v>8th Grade</c:v>
                </c:pt>
              </c:strCache>
            </c:strRef>
          </c:cat>
          <c:val>
            <c:numRef>
              <c:f>Anxiety!$D$14</c:f>
              <c:numCache>
                <c:formatCode>General</c:formatCode>
                <c:ptCount val="1"/>
                <c:pt idx="0">
                  <c:v>22.1</c:v>
                </c:pt>
              </c:numCache>
            </c:numRef>
          </c:val>
          <c:extLst xmlns:c16r2="http://schemas.microsoft.com/office/drawing/2015/06/chart">
            <c:ext xmlns:c16="http://schemas.microsoft.com/office/drawing/2014/chart" uri="{C3380CC4-5D6E-409C-BE32-E72D297353CC}">
              <c16:uniqueId val="{00000002-D441-48AB-8867-FD7B1B95031E}"/>
            </c:ext>
          </c:extLst>
        </c:ser>
        <c:ser>
          <c:idx val="3"/>
          <c:order val="3"/>
          <c:tx>
            <c:strRef>
              <c:f>Anxiety!$A$15</c:f>
              <c:strCache>
                <c:ptCount val="1"/>
                <c:pt idx="0">
                  <c:v>Always</c:v>
                </c:pt>
              </c:strCache>
            </c:strRef>
          </c:tx>
          <c:spPr>
            <a:solidFill>
              <a:schemeClr val="accent4"/>
            </a:solidFill>
            <a:ln>
              <a:noFill/>
            </a:ln>
            <a:effectLst/>
          </c:spPr>
          <c:invertIfNegative val="0"/>
          <c:cat>
            <c:strRef>
              <c:f>Anxiety!$D$11</c:f>
              <c:strCache>
                <c:ptCount val="1"/>
                <c:pt idx="0">
                  <c:v>8th Grade</c:v>
                </c:pt>
              </c:strCache>
            </c:strRef>
          </c:cat>
          <c:val>
            <c:numRef>
              <c:f>Anxiety!$D$15</c:f>
              <c:numCache>
                <c:formatCode>General</c:formatCode>
                <c:ptCount val="1"/>
                <c:pt idx="0">
                  <c:v>13.8</c:v>
                </c:pt>
              </c:numCache>
            </c:numRef>
          </c:val>
          <c:extLst xmlns:c16r2="http://schemas.microsoft.com/office/drawing/2015/06/chart">
            <c:ext xmlns:c16="http://schemas.microsoft.com/office/drawing/2014/chart" uri="{C3380CC4-5D6E-409C-BE32-E72D297353CC}">
              <c16:uniqueId val="{00000003-D441-48AB-8867-FD7B1B95031E}"/>
            </c:ext>
          </c:extLst>
        </c:ser>
        <c:dLbls>
          <c:showLegendKey val="0"/>
          <c:showVal val="0"/>
          <c:showCatName val="0"/>
          <c:showSerName val="0"/>
          <c:showPercent val="0"/>
          <c:showBubbleSize val="0"/>
        </c:dLbls>
        <c:gapWidth val="219"/>
        <c:overlap val="-27"/>
        <c:axId val="139685640"/>
        <c:axId val="139686024"/>
      </c:barChart>
      <c:catAx>
        <c:axId val="139685640"/>
        <c:scaling>
          <c:orientation val="minMax"/>
        </c:scaling>
        <c:delete val="1"/>
        <c:axPos val="b"/>
        <c:numFmt formatCode="General" sourceLinked="1"/>
        <c:majorTickMark val="none"/>
        <c:minorTickMark val="none"/>
        <c:tickLblPos val="nextTo"/>
        <c:crossAx val="139686024"/>
        <c:crosses val="autoZero"/>
        <c:auto val="1"/>
        <c:lblAlgn val="ctr"/>
        <c:lblOffset val="100"/>
        <c:noMultiLvlLbl val="0"/>
      </c:catAx>
      <c:valAx>
        <c:axId val="139686024"/>
        <c:scaling>
          <c:orientation val="minMax"/>
          <c:max val="7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685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Anxiety!$A$12</c:f>
              <c:strCache>
                <c:ptCount val="1"/>
                <c:pt idx="0">
                  <c:v>Never</c:v>
                </c:pt>
              </c:strCache>
            </c:strRef>
          </c:tx>
          <c:spPr>
            <a:solidFill>
              <a:schemeClr val="accent1"/>
            </a:solidFill>
            <a:ln>
              <a:noFill/>
            </a:ln>
            <a:effectLst/>
          </c:spPr>
          <c:invertIfNegative val="0"/>
          <c:cat>
            <c:strRef>
              <c:f>Anxiety!$E$11</c:f>
              <c:strCache>
                <c:ptCount val="1"/>
                <c:pt idx="0">
                  <c:v>9th Grade</c:v>
                </c:pt>
              </c:strCache>
            </c:strRef>
          </c:cat>
          <c:val>
            <c:numRef>
              <c:f>Anxiety!$E$12</c:f>
              <c:numCache>
                <c:formatCode>General</c:formatCode>
                <c:ptCount val="1"/>
                <c:pt idx="0">
                  <c:v>6.2</c:v>
                </c:pt>
              </c:numCache>
            </c:numRef>
          </c:val>
          <c:extLst xmlns:c16r2="http://schemas.microsoft.com/office/drawing/2015/06/chart">
            <c:ext xmlns:c16="http://schemas.microsoft.com/office/drawing/2014/chart" uri="{C3380CC4-5D6E-409C-BE32-E72D297353CC}">
              <c16:uniqueId val="{00000000-BEB8-40D1-B570-644ADB6E6E80}"/>
            </c:ext>
          </c:extLst>
        </c:ser>
        <c:ser>
          <c:idx val="1"/>
          <c:order val="1"/>
          <c:tx>
            <c:strRef>
              <c:f>Anxiety!$A$13</c:f>
              <c:strCache>
                <c:ptCount val="1"/>
                <c:pt idx="0">
                  <c:v>Sometimes</c:v>
                </c:pt>
              </c:strCache>
            </c:strRef>
          </c:tx>
          <c:spPr>
            <a:solidFill>
              <a:schemeClr val="accent2"/>
            </a:solidFill>
            <a:ln>
              <a:noFill/>
            </a:ln>
            <a:effectLst/>
          </c:spPr>
          <c:invertIfNegative val="0"/>
          <c:cat>
            <c:strRef>
              <c:f>Anxiety!$E$11</c:f>
              <c:strCache>
                <c:ptCount val="1"/>
                <c:pt idx="0">
                  <c:v>9th Grade</c:v>
                </c:pt>
              </c:strCache>
            </c:strRef>
          </c:cat>
          <c:val>
            <c:numRef>
              <c:f>Anxiety!$E$13</c:f>
              <c:numCache>
                <c:formatCode>General</c:formatCode>
                <c:ptCount val="1"/>
                <c:pt idx="0">
                  <c:v>40</c:v>
                </c:pt>
              </c:numCache>
            </c:numRef>
          </c:val>
          <c:extLst xmlns:c16r2="http://schemas.microsoft.com/office/drawing/2015/06/chart">
            <c:ext xmlns:c16="http://schemas.microsoft.com/office/drawing/2014/chart" uri="{C3380CC4-5D6E-409C-BE32-E72D297353CC}">
              <c16:uniqueId val="{00000001-BEB8-40D1-B570-644ADB6E6E80}"/>
            </c:ext>
          </c:extLst>
        </c:ser>
        <c:ser>
          <c:idx val="2"/>
          <c:order val="2"/>
          <c:tx>
            <c:strRef>
              <c:f>Anxiety!$A$14</c:f>
              <c:strCache>
                <c:ptCount val="1"/>
                <c:pt idx="0">
                  <c:v>Often</c:v>
                </c:pt>
              </c:strCache>
            </c:strRef>
          </c:tx>
          <c:spPr>
            <a:solidFill>
              <a:schemeClr val="accent3"/>
            </a:solidFill>
            <a:ln>
              <a:noFill/>
            </a:ln>
            <a:effectLst/>
          </c:spPr>
          <c:invertIfNegative val="0"/>
          <c:cat>
            <c:strRef>
              <c:f>Anxiety!$E$11</c:f>
              <c:strCache>
                <c:ptCount val="1"/>
                <c:pt idx="0">
                  <c:v>9th Grade</c:v>
                </c:pt>
              </c:strCache>
            </c:strRef>
          </c:cat>
          <c:val>
            <c:numRef>
              <c:f>Anxiety!$E$14</c:f>
              <c:numCache>
                <c:formatCode>General</c:formatCode>
                <c:ptCount val="1"/>
                <c:pt idx="0">
                  <c:v>35.9</c:v>
                </c:pt>
              </c:numCache>
            </c:numRef>
          </c:val>
          <c:extLst xmlns:c16r2="http://schemas.microsoft.com/office/drawing/2015/06/chart">
            <c:ext xmlns:c16="http://schemas.microsoft.com/office/drawing/2014/chart" uri="{C3380CC4-5D6E-409C-BE32-E72D297353CC}">
              <c16:uniqueId val="{00000002-BEB8-40D1-B570-644ADB6E6E80}"/>
            </c:ext>
          </c:extLst>
        </c:ser>
        <c:ser>
          <c:idx val="3"/>
          <c:order val="3"/>
          <c:tx>
            <c:strRef>
              <c:f>Anxiety!$A$15</c:f>
              <c:strCache>
                <c:ptCount val="1"/>
                <c:pt idx="0">
                  <c:v>Always</c:v>
                </c:pt>
              </c:strCache>
            </c:strRef>
          </c:tx>
          <c:spPr>
            <a:solidFill>
              <a:schemeClr val="accent4"/>
            </a:solidFill>
            <a:ln>
              <a:noFill/>
            </a:ln>
            <a:effectLst/>
          </c:spPr>
          <c:invertIfNegative val="0"/>
          <c:cat>
            <c:strRef>
              <c:f>Anxiety!$E$11</c:f>
              <c:strCache>
                <c:ptCount val="1"/>
                <c:pt idx="0">
                  <c:v>9th Grade</c:v>
                </c:pt>
              </c:strCache>
            </c:strRef>
          </c:cat>
          <c:val>
            <c:numRef>
              <c:f>Anxiety!$E$15</c:f>
              <c:numCache>
                <c:formatCode>General</c:formatCode>
                <c:ptCount val="1"/>
                <c:pt idx="0">
                  <c:v>17.899999999999999</c:v>
                </c:pt>
              </c:numCache>
            </c:numRef>
          </c:val>
          <c:extLst xmlns:c16r2="http://schemas.microsoft.com/office/drawing/2015/06/chart">
            <c:ext xmlns:c16="http://schemas.microsoft.com/office/drawing/2014/chart" uri="{C3380CC4-5D6E-409C-BE32-E72D297353CC}">
              <c16:uniqueId val="{00000003-BEB8-40D1-B570-644ADB6E6E80}"/>
            </c:ext>
          </c:extLst>
        </c:ser>
        <c:dLbls>
          <c:showLegendKey val="0"/>
          <c:showVal val="0"/>
          <c:showCatName val="0"/>
          <c:showSerName val="0"/>
          <c:showPercent val="0"/>
          <c:showBubbleSize val="0"/>
        </c:dLbls>
        <c:gapWidth val="219"/>
        <c:overlap val="-27"/>
        <c:axId val="108093792"/>
        <c:axId val="108092616"/>
      </c:barChart>
      <c:catAx>
        <c:axId val="108093792"/>
        <c:scaling>
          <c:orientation val="minMax"/>
        </c:scaling>
        <c:delete val="1"/>
        <c:axPos val="b"/>
        <c:numFmt formatCode="General" sourceLinked="1"/>
        <c:majorTickMark val="none"/>
        <c:minorTickMark val="none"/>
        <c:tickLblPos val="nextTo"/>
        <c:crossAx val="108092616"/>
        <c:crosses val="autoZero"/>
        <c:auto val="1"/>
        <c:lblAlgn val="ctr"/>
        <c:lblOffset val="100"/>
        <c:noMultiLvlLbl val="0"/>
      </c:catAx>
      <c:valAx>
        <c:axId val="108092616"/>
        <c:scaling>
          <c:orientation val="minMax"/>
          <c:max val="7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093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Anxiety!$A$12</c:f>
              <c:strCache>
                <c:ptCount val="1"/>
                <c:pt idx="0">
                  <c:v>Never</c:v>
                </c:pt>
              </c:strCache>
            </c:strRef>
          </c:tx>
          <c:spPr>
            <a:solidFill>
              <a:schemeClr val="accent1"/>
            </a:solidFill>
            <a:ln>
              <a:noFill/>
            </a:ln>
            <a:effectLst/>
          </c:spPr>
          <c:invertIfNegative val="0"/>
          <c:cat>
            <c:strRef>
              <c:f>Anxiety!$F$11</c:f>
              <c:strCache>
                <c:ptCount val="1"/>
                <c:pt idx="0">
                  <c:v>10th Grade</c:v>
                </c:pt>
              </c:strCache>
            </c:strRef>
          </c:cat>
          <c:val>
            <c:numRef>
              <c:f>Anxiety!$F$12</c:f>
              <c:numCache>
                <c:formatCode>General</c:formatCode>
                <c:ptCount val="1"/>
                <c:pt idx="0">
                  <c:v>2.9</c:v>
                </c:pt>
              </c:numCache>
            </c:numRef>
          </c:val>
          <c:extLst xmlns:c16r2="http://schemas.microsoft.com/office/drawing/2015/06/chart">
            <c:ext xmlns:c16="http://schemas.microsoft.com/office/drawing/2014/chart" uri="{C3380CC4-5D6E-409C-BE32-E72D297353CC}">
              <c16:uniqueId val="{00000000-1E69-495C-B0F7-84BD63531E4C}"/>
            </c:ext>
          </c:extLst>
        </c:ser>
        <c:ser>
          <c:idx val="1"/>
          <c:order val="1"/>
          <c:tx>
            <c:strRef>
              <c:f>Anxiety!$A$13</c:f>
              <c:strCache>
                <c:ptCount val="1"/>
                <c:pt idx="0">
                  <c:v>Sometimes</c:v>
                </c:pt>
              </c:strCache>
            </c:strRef>
          </c:tx>
          <c:spPr>
            <a:solidFill>
              <a:schemeClr val="accent2"/>
            </a:solidFill>
            <a:ln>
              <a:noFill/>
            </a:ln>
            <a:effectLst/>
          </c:spPr>
          <c:invertIfNegative val="0"/>
          <c:cat>
            <c:strRef>
              <c:f>Anxiety!$F$11</c:f>
              <c:strCache>
                <c:ptCount val="1"/>
                <c:pt idx="0">
                  <c:v>10th Grade</c:v>
                </c:pt>
              </c:strCache>
            </c:strRef>
          </c:cat>
          <c:val>
            <c:numRef>
              <c:f>Anxiety!$F$13</c:f>
              <c:numCache>
                <c:formatCode>General</c:formatCode>
                <c:ptCount val="1"/>
                <c:pt idx="0">
                  <c:v>38.4</c:v>
                </c:pt>
              </c:numCache>
            </c:numRef>
          </c:val>
          <c:extLst xmlns:c16r2="http://schemas.microsoft.com/office/drawing/2015/06/chart">
            <c:ext xmlns:c16="http://schemas.microsoft.com/office/drawing/2014/chart" uri="{C3380CC4-5D6E-409C-BE32-E72D297353CC}">
              <c16:uniqueId val="{00000001-1E69-495C-B0F7-84BD63531E4C}"/>
            </c:ext>
          </c:extLst>
        </c:ser>
        <c:ser>
          <c:idx val="2"/>
          <c:order val="2"/>
          <c:tx>
            <c:strRef>
              <c:f>Anxiety!$A$14</c:f>
              <c:strCache>
                <c:ptCount val="1"/>
                <c:pt idx="0">
                  <c:v>Often</c:v>
                </c:pt>
              </c:strCache>
            </c:strRef>
          </c:tx>
          <c:spPr>
            <a:solidFill>
              <a:schemeClr val="accent3"/>
            </a:solidFill>
            <a:ln>
              <a:noFill/>
            </a:ln>
            <a:effectLst/>
          </c:spPr>
          <c:invertIfNegative val="0"/>
          <c:cat>
            <c:strRef>
              <c:f>Anxiety!$F$11</c:f>
              <c:strCache>
                <c:ptCount val="1"/>
                <c:pt idx="0">
                  <c:v>10th Grade</c:v>
                </c:pt>
              </c:strCache>
            </c:strRef>
          </c:cat>
          <c:val>
            <c:numRef>
              <c:f>Anxiety!$F$14</c:f>
              <c:numCache>
                <c:formatCode>General</c:formatCode>
                <c:ptCount val="1"/>
                <c:pt idx="0">
                  <c:v>36.200000000000003</c:v>
                </c:pt>
              </c:numCache>
            </c:numRef>
          </c:val>
          <c:extLst xmlns:c16r2="http://schemas.microsoft.com/office/drawing/2015/06/chart">
            <c:ext xmlns:c16="http://schemas.microsoft.com/office/drawing/2014/chart" uri="{C3380CC4-5D6E-409C-BE32-E72D297353CC}">
              <c16:uniqueId val="{00000002-1E69-495C-B0F7-84BD63531E4C}"/>
            </c:ext>
          </c:extLst>
        </c:ser>
        <c:ser>
          <c:idx val="3"/>
          <c:order val="3"/>
          <c:tx>
            <c:strRef>
              <c:f>Anxiety!$A$15</c:f>
              <c:strCache>
                <c:ptCount val="1"/>
                <c:pt idx="0">
                  <c:v>Always</c:v>
                </c:pt>
              </c:strCache>
            </c:strRef>
          </c:tx>
          <c:spPr>
            <a:solidFill>
              <a:schemeClr val="accent4"/>
            </a:solidFill>
            <a:ln>
              <a:noFill/>
            </a:ln>
            <a:effectLst/>
          </c:spPr>
          <c:invertIfNegative val="0"/>
          <c:cat>
            <c:strRef>
              <c:f>Anxiety!$F$11</c:f>
              <c:strCache>
                <c:ptCount val="1"/>
                <c:pt idx="0">
                  <c:v>10th Grade</c:v>
                </c:pt>
              </c:strCache>
            </c:strRef>
          </c:cat>
          <c:val>
            <c:numRef>
              <c:f>Anxiety!$F$15</c:f>
              <c:numCache>
                <c:formatCode>General</c:formatCode>
                <c:ptCount val="1"/>
                <c:pt idx="0">
                  <c:v>22.5</c:v>
                </c:pt>
              </c:numCache>
            </c:numRef>
          </c:val>
          <c:extLst xmlns:c16r2="http://schemas.microsoft.com/office/drawing/2015/06/chart">
            <c:ext xmlns:c16="http://schemas.microsoft.com/office/drawing/2014/chart" uri="{C3380CC4-5D6E-409C-BE32-E72D297353CC}">
              <c16:uniqueId val="{00000003-1E69-495C-B0F7-84BD63531E4C}"/>
            </c:ext>
          </c:extLst>
        </c:ser>
        <c:dLbls>
          <c:showLegendKey val="0"/>
          <c:showVal val="0"/>
          <c:showCatName val="0"/>
          <c:showSerName val="0"/>
          <c:showPercent val="0"/>
          <c:showBubbleSize val="0"/>
        </c:dLbls>
        <c:gapWidth val="219"/>
        <c:overlap val="-27"/>
        <c:axId val="138821776"/>
        <c:axId val="138820600"/>
      </c:barChart>
      <c:catAx>
        <c:axId val="138821776"/>
        <c:scaling>
          <c:orientation val="minMax"/>
        </c:scaling>
        <c:delete val="1"/>
        <c:axPos val="b"/>
        <c:numFmt formatCode="General" sourceLinked="1"/>
        <c:majorTickMark val="none"/>
        <c:minorTickMark val="none"/>
        <c:tickLblPos val="nextTo"/>
        <c:crossAx val="138820600"/>
        <c:crosses val="autoZero"/>
        <c:auto val="1"/>
        <c:lblAlgn val="ctr"/>
        <c:lblOffset val="100"/>
        <c:noMultiLvlLbl val="0"/>
      </c:catAx>
      <c:valAx>
        <c:axId val="138820600"/>
        <c:scaling>
          <c:orientation val="minMax"/>
          <c:max val="75"/>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821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Anxiety!$A$12</c:f>
              <c:strCache>
                <c:ptCount val="1"/>
                <c:pt idx="0">
                  <c:v>Never</c:v>
                </c:pt>
              </c:strCache>
            </c:strRef>
          </c:tx>
          <c:spPr>
            <a:solidFill>
              <a:schemeClr val="accent1"/>
            </a:solidFill>
            <a:ln>
              <a:noFill/>
            </a:ln>
            <a:effectLst/>
          </c:spPr>
          <c:invertIfNegative val="0"/>
          <c:cat>
            <c:strRef>
              <c:f>Anxiety!$G$11</c:f>
              <c:strCache>
                <c:ptCount val="1"/>
                <c:pt idx="0">
                  <c:v>11th Grade</c:v>
                </c:pt>
              </c:strCache>
            </c:strRef>
          </c:cat>
          <c:val>
            <c:numRef>
              <c:f>Anxiety!$G$12</c:f>
              <c:numCache>
                <c:formatCode>General</c:formatCode>
                <c:ptCount val="1"/>
                <c:pt idx="0">
                  <c:v>3.7</c:v>
                </c:pt>
              </c:numCache>
            </c:numRef>
          </c:val>
          <c:extLst xmlns:c16r2="http://schemas.microsoft.com/office/drawing/2015/06/chart">
            <c:ext xmlns:c16="http://schemas.microsoft.com/office/drawing/2014/chart" uri="{C3380CC4-5D6E-409C-BE32-E72D297353CC}">
              <c16:uniqueId val="{00000000-848B-4E7C-B891-AF2B0D9D225E}"/>
            </c:ext>
          </c:extLst>
        </c:ser>
        <c:ser>
          <c:idx val="1"/>
          <c:order val="1"/>
          <c:tx>
            <c:strRef>
              <c:f>Anxiety!$A$13</c:f>
              <c:strCache>
                <c:ptCount val="1"/>
                <c:pt idx="0">
                  <c:v>Sometimes</c:v>
                </c:pt>
              </c:strCache>
            </c:strRef>
          </c:tx>
          <c:spPr>
            <a:solidFill>
              <a:schemeClr val="accent2"/>
            </a:solidFill>
            <a:ln>
              <a:noFill/>
            </a:ln>
            <a:effectLst/>
          </c:spPr>
          <c:invertIfNegative val="0"/>
          <c:cat>
            <c:strRef>
              <c:f>Anxiety!$G$11</c:f>
              <c:strCache>
                <c:ptCount val="1"/>
                <c:pt idx="0">
                  <c:v>11th Grade</c:v>
                </c:pt>
              </c:strCache>
            </c:strRef>
          </c:cat>
          <c:val>
            <c:numRef>
              <c:f>Anxiety!$G$13</c:f>
              <c:numCache>
                <c:formatCode>General</c:formatCode>
                <c:ptCount val="1"/>
                <c:pt idx="0">
                  <c:v>34.1</c:v>
                </c:pt>
              </c:numCache>
            </c:numRef>
          </c:val>
          <c:extLst xmlns:c16r2="http://schemas.microsoft.com/office/drawing/2015/06/chart">
            <c:ext xmlns:c16="http://schemas.microsoft.com/office/drawing/2014/chart" uri="{C3380CC4-5D6E-409C-BE32-E72D297353CC}">
              <c16:uniqueId val="{00000001-848B-4E7C-B891-AF2B0D9D225E}"/>
            </c:ext>
          </c:extLst>
        </c:ser>
        <c:ser>
          <c:idx val="2"/>
          <c:order val="2"/>
          <c:tx>
            <c:strRef>
              <c:f>Anxiety!$A$14</c:f>
              <c:strCache>
                <c:ptCount val="1"/>
                <c:pt idx="0">
                  <c:v>Often</c:v>
                </c:pt>
              </c:strCache>
            </c:strRef>
          </c:tx>
          <c:spPr>
            <a:solidFill>
              <a:schemeClr val="accent3"/>
            </a:solidFill>
            <a:ln>
              <a:noFill/>
            </a:ln>
            <a:effectLst/>
          </c:spPr>
          <c:invertIfNegative val="0"/>
          <c:cat>
            <c:strRef>
              <c:f>Anxiety!$G$11</c:f>
              <c:strCache>
                <c:ptCount val="1"/>
                <c:pt idx="0">
                  <c:v>11th Grade</c:v>
                </c:pt>
              </c:strCache>
            </c:strRef>
          </c:cat>
          <c:val>
            <c:numRef>
              <c:f>Anxiety!$G$14</c:f>
              <c:numCache>
                <c:formatCode>General</c:formatCode>
                <c:ptCount val="1"/>
                <c:pt idx="0">
                  <c:v>34.1</c:v>
                </c:pt>
              </c:numCache>
            </c:numRef>
          </c:val>
          <c:extLst xmlns:c16r2="http://schemas.microsoft.com/office/drawing/2015/06/chart">
            <c:ext xmlns:c16="http://schemas.microsoft.com/office/drawing/2014/chart" uri="{C3380CC4-5D6E-409C-BE32-E72D297353CC}">
              <c16:uniqueId val="{00000002-848B-4E7C-B891-AF2B0D9D225E}"/>
            </c:ext>
          </c:extLst>
        </c:ser>
        <c:ser>
          <c:idx val="3"/>
          <c:order val="3"/>
          <c:tx>
            <c:strRef>
              <c:f>Anxiety!$A$15</c:f>
              <c:strCache>
                <c:ptCount val="1"/>
                <c:pt idx="0">
                  <c:v>Always</c:v>
                </c:pt>
              </c:strCache>
            </c:strRef>
          </c:tx>
          <c:spPr>
            <a:solidFill>
              <a:schemeClr val="accent4"/>
            </a:solidFill>
            <a:ln>
              <a:noFill/>
            </a:ln>
            <a:effectLst/>
          </c:spPr>
          <c:invertIfNegative val="0"/>
          <c:cat>
            <c:strRef>
              <c:f>Anxiety!$G$11</c:f>
              <c:strCache>
                <c:ptCount val="1"/>
                <c:pt idx="0">
                  <c:v>11th Grade</c:v>
                </c:pt>
              </c:strCache>
            </c:strRef>
          </c:cat>
          <c:val>
            <c:numRef>
              <c:f>Anxiety!$G$15</c:f>
              <c:numCache>
                <c:formatCode>General</c:formatCode>
                <c:ptCount val="1"/>
                <c:pt idx="0">
                  <c:v>28.1</c:v>
                </c:pt>
              </c:numCache>
            </c:numRef>
          </c:val>
          <c:extLst xmlns:c16r2="http://schemas.microsoft.com/office/drawing/2015/06/chart">
            <c:ext xmlns:c16="http://schemas.microsoft.com/office/drawing/2014/chart" uri="{C3380CC4-5D6E-409C-BE32-E72D297353CC}">
              <c16:uniqueId val="{00000003-848B-4E7C-B891-AF2B0D9D225E}"/>
            </c:ext>
          </c:extLst>
        </c:ser>
        <c:dLbls>
          <c:showLegendKey val="0"/>
          <c:showVal val="0"/>
          <c:showCatName val="0"/>
          <c:showSerName val="0"/>
          <c:showPercent val="0"/>
          <c:showBubbleSize val="0"/>
        </c:dLbls>
        <c:gapWidth val="219"/>
        <c:overlap val="-27"/>
        <c:axId val="138822560"/>
        <c:axId val="138822952"/>
      </c:barChart>
      <c:catAx>
        <c:axId val="138822560"/>
        <c:scaling>
          <c:orientation val="minMax"/>
        </c:scaling>
        <c:delete val="1"/>
        <c:axPos val="b"/>
        <c:numFmt formatCode="General" sourceLinked="1"/>
        <c:majorTickMark val="none"/>
        <c:minorTickMark val="none"/>
        <c:tickLblPos val="nextTo"/>
        <c:crossAx val="138822952"/>
        <c:crosses val="autoZero"/>
        <c:auto val="1"/>
        <c:lblAlgn val="ctr"/>
        <c:lblOffset val="100"/>
        <c:noMultiLvlLbl val="0"/>
      </c:catAx>
      <c:valAx>
        <c:axId val="138822952"/>
        <c:scaling>
          <c:orientation val="minMax"/>
          <c:max val="7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822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Sheet1!$A$12</c:f>
              <c:strCache>
                <c:ptCount val="1"/>
                <c:pt idx="0">
                  <c:v>Never</c:v>
                </c:pt>
              </c:strCache>
            </c:strRef>
          </c:tx>
          <c:spPr>
            <a:solidFill>
              <a:schemeClr val="accent1"/>
            </a:solidFill>
            <a:ln>
              <a:noFill/>
            </a:ln>
            <a:effectLst/>
          </c:spPr>
          <c:invertIfNegative val="0"/>
          <c:cat>
            <c:strRef>
              <c:f>Sheet1!$B$11</c:f>
              <c:strCache>
                <c:ptCount val="1"/>
                <c:pt idx="0">
                  <c:v>6th Grade</c:v>
                </c:pt>
              </c:strCache>
            </c:strRef>
          </c:cat>
          <c:val>
            <c:numRef>
              <c:f>Sheet1!$B$12</c:f>
              <c:numCache>
                <c:formatCode>General</c:formatCode>
                <c:ptCount val="1"/>
                <c:pt idx="0">
                  <c:v>12.9</c:v>
                </c:pt>
              </c:numCache>
            </c:numRef>
          </c:val>
          <c:extLst xmlns:c16r2="http://schemas.microsoft.com/office/drawing/2015/06/chart">
            <c:ext xmlns:c16="http://schemas.microsoft.com/office/drawing/2014/chart" uri="{C3380CC4-5D6E-409C-BE32-E72D297353CC}">
              <c16:uniqueId val="{00000000-CA51-486D-9BF3-C7CE653FB0AF}"/>
            </c:ext>
          </c:extLst>
        </c:ser>
        <c:ser>
          <c:idx val="1"/>
          <c:order val="1"/>
          <c:tx>
            <c:strRef>
              <c:f>Sheet1!$A$13</c:f>
              <c:strCache>
                <c:ptCount val="1"/>
                <c:pt idx="0">
                  <c:v>Sometimes</c:v>
                </c:pt>
              </c:strCache>
            </c:strRef>
          </c:tx>
          <c:spPr>
            <a:solidFill>
              <a:schemeClr val="accent2"/>
            </a:solidFill>
            <a:ln>
              <a:noFill/>
            </a:ln>
            <a:effectLst/>
          </c:spPr>
          <c:invertIfNegative val="0"/>
          <c:cat>
            <c:strRef>
              <c:f>Sheet1!$B$11</c:f>
              <c:strCache>
                <c:ptCount val="1"/>
                <c:pt idx="0">
                  <c:v>6th Grade</c:v>
                </c:pt>
              </c:strCache>
            </c:strRef>
          </c:cat>
          <c:val>
            <c:numRef>
              <c:f>Sheet1!$B$13</c:f>
              <c:numCache>
                <c:formatCode>General</c:formatCode>
                <c:ptCount val="1"/>
                <c:pt idx="0">
                  <c:v>62</c:v>
                </c:pt>
              </c:numCache>
            </c:numRef>
          </c:val>
          <c:extLst xmlns:c16r2="http://schemas.microsoft.com/office/drawing/2015/06/chart">
            <c:ext xmlns:c16="http://schemas.microsoft.com/office/drawing/2014/chart" uri="{C3380CC4-5D6E-409C-BE32-E72D297353CC}">
              <c16:uniqueId val="{00000001-CA51-486D-9BF3-C7CE653FB0AF}"/>
            </c:ext>
          </c:extLst>
        </c:ser>
        <c:ser>
          <c:idx val="2"/>
          <c:order val="2"/>
          <c:tx>
            <c:strRef>
              <c:f>Sheet1!$A$14</c:f>
              <c:strCache>
                <c:ptCount val="1"/>
                <c:pt idx="0">
                  <c:v>Often</c:v>
                </c:pt>
              </c:strCache>
            </c:strRef>
          </c:tx>
          <c:spPr>
            <a:solidFill>
              <a:schemeClr val="accent3"/>
            </a:solidFill>
            <a:ln>
              <a:noFill/>
            </a:ln>
            <a:effectLst/>
          </c:spPr>
          <c:invertIfNegative val="0"/>
          <c:cat>
            <c:strRef>
              <c:f>Sheet1!$B$11</c:f>
              <c:strCache>
                <c:ptCount val="1"/>
                <c:pt idx="0">
                  <c:v>6th Grade</c:v>
                </c:pt>
              </c:strCache>
            </c:strRef>
          </c:cat>
          <c:val>
            <c:numRef>
              <c:f>Sheet1!$B$14</c:f>
              <c:numCache>
                <c:formatCode>General</c:formatCode>
                <c:ptCount val="1"/>
                <c:pt idx="0">
                  <c:v>17.8</c:v>
                </c:pt>
              </c:numCache>
            </c:numRef>
          </c:val>
          <c:extLst xmlns:c16r2="http://schemas.microsoft.com/office/drawing/2015/06/chart">
            <c:ext xmlns:c16="http://schemas.microsoft.com/office/drawing/2014/chart" uri="{C3380CC4-5D6E-409C-BE32-E72D297353CC}">
              <c16:uniqueId val="{00000002-CA51-486D-9BF3-C7CE653FB0AF}"/>
            </c:ext>
          </c:extLst>
        </c:ser>
        <c:ser>
          <c:idx val="3"/>
          <c:order val="3"/>
          <c:tx>
            <c:strRef>
              <c:f>Sheet1!$A$15</c:f>
              <c:strCache>
                <c:ptCount val="1"/>
                <c:pt idx="0">
                  <c:v>Always</c:v>
                </c:pt>
              </c:strCache>
            </c:strRef>
          </c:tx>
          <c:spPr>
            <a:solidFill>
              <a:schemeClr val="accent4"/>
            </a:solidFill>
            <a:ln>
              <a:noFill/>
            </a:ln>
            <a:effectLst/>
          </c:spPr>
          <c:invertIfNegative val="0"/>
          <c:cat>
            <c:strRef>
              <c:f>Sheet1!$B$11</c:f>
              <c:strCache>
                <c:ptCount val="1"/>
                <c:pt idx="0">
                  <c:v>6th Grade</c:v>
                </c:pt>
              </c:strCache>
            </c:strRef>
          </c:cat>
          <c:val>
            <c:numRef>
              <c:f>Sheet1!$B$15</c:f>
              <c:numCache>
                <c:formatCode>General</c:formatCode>
                <c:ptCount val="1"/>
                <c:pt idx="0">
                  <c:v>7.4</c:v>
                </c:pt>
              </c:numCache>
            </c:numRef>
          </c:val>
          <c:extLst xmlns:c16r2="http://schemas.microsoft.com/office/drawing/2015/06/chart">
            <c:ext xmlns:c16="http://schemas.microsoft.com/office/drawing/2014/chart" uri="{C3380CC4-5D6E-409C-BE32-E72D297353CC}">
              <c16:uniqueId val="{00000003-CA51-486D-9BF3-C7CE653FB0AF}"/>
            </c:ext>
          </c:extLst>
        </c:ser>
        <c:dLbls>
          <c:showLegendKey val="0"/>
          <c:showVal val="0"/>
          <c:showCatName val="0"/>
          <c:showSerName val="0"/>
          <c:showPercent val="0"/>
          <c:showBubbleSize val="0"/>
        </c:dLbls>
        <c:gapWidth val="219"/>
        <c:overlap val="-27"/>
        <c:axId val="138823736"/>
        <c:axId val="138824128"/>
      </c:barChart>
      <c:catAx>
        <c:axId val="138823736"/>
        <c:scaling>
          <c:orientation val="minMax"/>
        </c:scaling>
        <c:delete val="1"/>
        <c:axPos val="b"/>
        <c:numFmt formatCode="General" sourceLinked="1"/>
        <c:majorTickMark val="none"/>
        <c:minorTickMark val="none"/>
        <c:tickLblPos val="nextTo"/>
        <c:crossAx val="138824128"/>
        <c:crosses val="autoZero"/>
        <c:auto val="1"/>
        <c:lblAlgn val="ctr"/>
        <c:lblOffset val="100"/>
        <c:noMultiLvlLbl val="0"/>
      </c:catAx>
      <c:valAx>
        <c:axId val="138824128"/>
        <c:scaling>
          <c:orientation val="minMax"/>
          <c:max val="7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823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Sheet1!$A$12</c:f>
              <c:strCache>
                <c:ptCount val="1"/>
                <c:pt idx="0">
                  <c:v>Never</c:v>
                </c:pt>
              </c:strCache>
            </c:strRef>
          </c:tx>
          <c:spPr>
            <a:solidFill>
              <a:schemeClr val="accent1"/>
            </a:solidFill>
            <a:ln>
              <a:noFill/>
            </a:ln>
            <a:effectLst/>
          </c:spPr>
          <c:invertIfNegative val="0"/>
          <c:cat>
            <c:strRef>
              <c:f>Sheet1!$G$11</c:f>
              <c:strCache>
                <c:ptCount val="1"/>
                <c:pt idx="0">
                  <c:v>11th Grade</c:v>
                </c:pt>
              </c:strCache>
            </c:strRef>
          </c:cat>
          <c:val>
            <c:numRef>
              <c:f>Sheet1!$G$12</c:f>
              <c:numCache>
                <c:formatCode>General</c:formatCode>
                <c:ptCount val="1"/>
                <c:pt idx="0">
                  <c:v>3.7</c:v>
                </c:pt>
              </c:numCache>
            </c:numRef>
          </c:val>
          <c:extLst xmlns:c16r2="http://schemas.microsoft.com/office/drawing/2015/06/chart">
            <c:ext xmlns:c16="http://schemas.microsoft.com/office/drawing/2014/chart" uri="{C3380CC4-5D6E-409C-BE32-E72D297353CC}">
              <c16:uniqueId val="{00000000-848B-4E7C-B891-AF2B0D9D225E}"/>
            </c:ext>
          </c:extLst>
        </c:ser>
        <c:ser>
          <c:idx val="1"/>
          <c:order val="1"/>
          <c:tx>
            <c:strRef>
              <c:f>Sheet1!$A$13</c:f>
              <c:strCache>
                <c:ptCount val="1"/>
                <c:pt idx="0">
                  <c:v>Sometimes</c:v>
                </c:pt>
              </c:strCache>
            </c:strRef>
          </c:tx>
          <c:spPr>
            <a:solidFill>
              <a:schemeClr val="accent2"/>
            </a:solidFill>
            <a:ln>
              <a:noFill/>
            </a:ln>
            <a:effectLst/>
          </c:spPr>
          <c:invertIfNegative val="0"/>
          <c:cat>
            <c:strRef>
              <c:f>Sheet1!$G$11</c:f>
              <c:strCache>
                <c:ptCount val="1"/>
                <c:pt idx="0">
                  <c:v>11th Grade</c:v>
                </c:pt>
              </c:strCache>
            </c:strRef>
          </c:cat>
          <c:val>
            <c:numRef>
              <c:f>Sheet1!$G$13</c:f>
              <c:numCache>
                <c:formatCode>General</c:formatCode>
                <c:ptCount val="1"/>
                <c:pt idx="0">
                  <c:v>34.1</c:v>
                </c:pt>
              </c:numCache>
            </c:numRef>
          </c:val>
          <c:extLst xmlns:c16r2="http://schemas.microsoft.com/office/drawing/2015/06/chart">
            <c:ext xmlns:c16="http://schemas.microsoft.com/office/drawing/2014/chart" uri="{C3380CC4-5D6E-409C-BE32-E72D297353CC}">
              <c16:uniqueId val="{00000001-848B-4E7C-B891-AF2B0D9D225E}"/>
            </c:ext>
          </c:extLst>
        </c:ser>
        <c:ser>
          <c:idx val="2"/>
          <c:order val="2"/>
          <c:tx>
            <c:strRef>
              <c:f>Sheet1!$A$14</c:f>
              <c:strCache>
                <c:ptCount val="1"/>
                <c:pt idx="0">
                  <c:v>Often</c:v>
                </c:pt>
              </c:strCache>
            </c:strRef>
          </c:tx>
          <c:spPr>
            <a:solidFill>
              <a:schemeClr val="accent3"/>
            </a:solidFill>
            <a:ln>
              <a:noFill/>
            </a:ln>
            <a:effectLst/>
          </c:spPr>
          <c:invertIfNegative val="0"/>
          <c:cat>
            <c:strRef>
              <c:f>Sheet1!$G$11</c:f>
              <c:strCache>
                <c:ptCount val="1"/>
                <c:pt idx="0">
                  <c:v>11th Grade</c:v>
                </c:pt>
              </c:strCache>
            </c:strRef>
          </c:cat>
          <c:val>
            <c:numRef>
              <c:f>Sheet1!$G$14</c:f>
              <c:numCache>
                <c:formatCode>General</c:formatCode>
                <c:ptCount val="1"/>
                <c:pt idx="0">
                  <c:v>34.1</c:v>
                </c:pt>
              </c:numCache>
            </c:numRef>
          </c:val>
          <c:extLst xmlns:c16r2="http://schemas.microsoft.com/office/drawing/2015/06/chart">
            <c:ext xmlns:c16="http://schemas.microsoft.com/office/drawing/2014/chart" uri="{C3380CC4-5D6E-409C-BE32-E72D297353CC}">
              <c16:uniqueId val="{00000002-848B-4E7C-B891-AF2B0D9D225E}"/>
            </c:ext>
          </c:extLst>
        </c:ser>
        <c:ser>
          <c:idx val="3"/>
          <c:order val="3"/>
          <c:tx>
            <c:strRef>
              <c:f>Sheet1!$A$15</c:f>
              <c:strCache>
                <c:ptCount val="1"/>
                <c:pt idx="0">
                  <c:v>Always</c:v>
                </c:pt>
              </c:strCache>
            </c:strRef>
          </c:tx>
          <c:spPr>
            <a:solidFill>
              <a:schemeClr val="accent4"/>
            </a:solidFill>
            <a:ln>
              <a:noFill/>
            </a:ln>
            <a:effectLst/>
          </c:spPr>
          <c:invertIfNegative val="0"/>
          <c:cat>
            <c:strRef>
              <c:f>Sheet1!$G$11</c:f>
              <c:strCache>
                <c:ptCount val="1"/>
                <c:pt idx="0">
                  <c:v>11th Grade</c:v>
                </c:pt>
              </c:strCache>
            </c:strRef>
          </c:cat>
          <c:val>
            <c:numRef>
              <c:f>Sheet1!$G$15</c:f>
              <c:numCache>
                <c:formatCode>General</c:formatCode>
                <c:ptCount val="1"/>
                <c:pt idx="0">
                  <c:v>28.1</c:v>
                </c:pt>
              </c:numCache>
            </c:numRef>
          </c:val>
          <c:extLst xmlns:c16r2="http://schemas.microsoft.com/office/drawing/2015/06/chart">
            <c:ext xmlns:c16="http://schemas.microsoft.com/office/drawing/2014/chart" uri="{C3380CC4-5D6E-409C-BE32-E72D297353CC}">
              <c16:uniqueId val="{00000003-848B-4E7C-B891-AF2B0D9D225E}"/>
            </c:ext>
          </c:extLst>
        </c:ser>
        <c:dLbls>
          <c:showLegendKey val="0"/>
          <c:showVal val="0"/>
          <c:showCatName val="0"/>
          <c:showSerName val="0"/>
          <c:showPercent val="0"/>
          <c:showBubbleSize val="0"/>
        </c:dLbls>
        <c:gapWidth val="219"/>
        <c:overlap val="-27"/>
        <c:axId val="140321088"/>
        <c:axId val="140321480"/>
      </c:barChart>
      <c:catAx>
        <c:axId val="140321088"/>
        <c:scaling>
          <c:orientation val="minMax"/>
        </c:scaling>
        <c:delete val="1"/>
        <c:axPos val="b"/>
        <c:numFmt formatCode="General" sourceLinked="1"/>
        <c:majorTickMark val="none"/>
        <c:minorTickMark val="none"/>
        <c:tickLblPos val="nextTo"/>
        <c:crossAx val="140321480"/>
        <c:crosses val="autoZero"/>
        <c:auto val="1"/>
        <c:lblAlgn val="ctr"/>
        <c:lblOffset val="100"/>
        <c:noMultiLvlLbl val="0"/>
      </c:catAx>
      <c:valAx>
        <c:axId val="140321480"/>
        <c:scaling>
          <c:orientation val="minMax"/>
          <c:max val="7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321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B8446-893B-428D-B971-43FE60072895}"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4D060-CDCA-4FC2-9F12-2A3115454943}" type="slidenum">
              <a:rPr lang="en-US" smtClean="0"/>
              <a:t>‹#›</a:t>
            </a:fld>
            <a:endParaRPr lang="en-US"/>
          </a:p>
        </p:txBody>
      </p:sp>
    </p:spTree>
    <p:extLst>
      <p:ext uri="{BB962C8B-B14F-4D97-AF65-F5344CB8AC3E}">
        <p14:creationId xmlns:p14="http://schemas.microsoft.com/office/powerpoint/2010/main" val="162102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Looking for trends, not individual</a:t>
            </a:r>
            <a:r>
              <a:rPr lang="en-US" baseline="0" dirty="0"/>
              <a:t> answers, which helps us avoid making errors and being misled</a:t>
            </a:r>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2</a:t>
            </a:fld>
            <a:endParaRPr lang="en-US"/>
          </a:p>
        </p:txBody>
      </p:sp>
    </p:spTree>
    <p:extLst>
      <p:ext uri="{BB962C8B-B14F-4D97-AF65-F5344CB8AC3E}">
        <p14:creationId xmlns:p14="http://schemas.microsoft.com/office/powerpoint/2010/main" val="2505157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 pressures—this isn’t to say that too much work is being given out or that things are too hard,</a:t>
            </a:r>
            <a:r>
              <a:rPr lang="en-US" baseline="0" dirty="0"/>
              <a:t> this is the </a:t>
            </a:r>
            <a:r>
              <a:rPr lang="en-US" b="1" baseline="0" dirty="0"/>
              <a:t>perception</a:t>
            </a:r>
            <a:r>
              <a:rPr lang="en-US" baseline="0" dirty="0"/>
              <a:t> of the student body</a:t>
            </a:r>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14</a:t>
            </a:fld>
            <a:endParaRPr lang="en-US"/>
          </a:p>
        </p:txBody>
      </p:sp>
    </p:spTree>
    <p:extLst>
      <p:ext uri="{BB962C8B-B14F-4D97-AF65-F5344CB8AC3E}">
        <p14:creationId xmlns:p14="http://schemas.microsoft.com/office/powerpoint/2010/main" val="3859355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 students total within the past year</a:t>
            </a:r>
          </a:p>
        </p:txBody>
      </p:sp>
      <p:sp>
        <p:nvSpPr>
          <p:cNvPr id="4" name="Slide Number Placeholder 3"/>
          <p:cNvSpPr>
            <a:spLocks noGrp="1"/>
          </p:cNvSpPr>
          <p:nvPr>
            <p:ph type="sldNum" sz="quarter" idx="10"/>
          </p:nvPr>
        </p:nvSpPr>
        <p:spPr/>
        <p:txBody>
          <a:bodyPr/>
          <a:lstStyle/>
          <a:p>
            <a:fld id="{8544D060-CDCA-4FC2-9F12-2A3115454943}" type="slidenum">
              <a:rPr lang="en-US" smtClean="0"/>
              <a:t>30</a:t>
            </a:fld>
            <a:endParaRPr lang="en-US"/>
          </a:p>
        </p:txBody>
      </p:sp>
    </p:spTree>
    <p:extLst>
      <p:ext uri="{BB962C8B-B14F-4D97-AF65-F5344CB8AC3E}">
        <p14:creationId xmlns:p14="http://schemas.microsoft.com/office/powerpoint/2010/main" val="312479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31</a:t>
            </a:fld>
            <a:endParaRPr lang="en-US"/>
          </a:p>
        </p:txBody>
      </p:sp>
    </p:spTree>
    <p:extLst>
      <p:ext uri="{BB962C8B-B14F-4D97-AF65-F5344CB8AC3E}">
        <p14:creationId xmlns:p14="http://schemas.microsoft.com/office/powerpoint/2010/main" val="2494186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Slightl</a:t>
            </a:r>
            <a:r>
              <a:rPr lang="en-US" baseline="0" dirty="0" smtClean="0"/>
              <a:t>y below state norms (13-15)</a:t>
            </a:r>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33</a:t>
            </a:fld>
            <a:endParaRPr lang="en-US"/>
          </a:p>
        </p:txBody>
      </p:sp>
    </p:spTree>
    <p:extLst>
      <p:ext uri="{BB962C8B-B14F-4D97-AF65-F5344CB8AC3E}">
        <p14:creationId xmlns:p14="http://schemas.microsoft.com/office/powerpoint/2010/main" val="1364111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average</a:t>
            </a:r>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34</a:t>
            </a:fld>
            <a:endParaRPr lang="en-US"/>
          </a:p>
        </p:txBody>
      </p:sp>
    </p:spTree>
    <p:extLst>
      <p:ext uri="{BB962C8B-B14F-4D97-AF65-F5344CB8AC3E}">
        <p14:creationId xmlns:p14="http://schemas.microsoft.com/office/powerpoint/2010/main" val="524172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544D060-CDCA-4FC2-9F12-2A3115454943}" type="slidenum">
              <a:rPr lang="en-US" smtClean="0"/>
              <a:t>35</a:t>
            </a:fld>
            <a:endParaRPr lang="en-US"/>
          </a:p>
        </p:txBody>
      </p:sp>
    </p:spTree>
    <p:extLst>
      <p:ext uri="{BB962C8B-B14F-4D97-AF65-F5344CB8AC3E}">
        <p14:creationId xmlns:p14="http://schemas.microsoft.com/office/powerpoint/2010/main" val="988257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MS it was much the same—78 students with ideation, 55 who planned, 18 attempts</a:t>
            </a:r>
          </a:p>
          <a:p>
            <a:r>
              <a:rPr lang="en-US" dirty="0"/>
              <a:t>Triangulation</a:t>
            </a:r>
            <a:r>
              <a:rPr lang="en-US" baseline="0" dirty="0"/>
              <a:t> of data—just about matches with the number of hospitalizations we’ve seen over the previous year</a:t>
            </a:r>
          </a:p>
          <a:p>
            <a:endParaRPr lang="en-US" baseline="0" dirty="0"/>
          </a:p>
          <a:p>
            <a:r>
              <a:rPr lang="en-US" baseline="0" dirty="0"/>
              <a:t>These are </a:t>
            </a:r>
            <a:r>
              <a:rPr lang="en-US" baseline="0" dirty="0" smtClean="0"/>
              <a:t>generally </a:t>
            </a:r>
            <a:r>
              <a:rPr lang="en-US" baseline="0" dirty="0"/>
              <a:t>within state </a:t>
            </a:r>
            <a:r>
              <a:rPr lang="en-US" baseline="0" dirty="0" smtClean="0"/>
              <a:t>norms</a:t>
            </a:r>
            <a:endParaRPr lang="en-US" baseline="0" dirty="0" smtClean="0"/>
          </a:p>
        </p:txBody>
      </p:sp>
      <p:sp>
        <p:nvSpPr>
          <p:cNvPr id="4" name="Slide Number Placeholder 3"/>
          <p:cNvSpPr>
            <a:spLocks noGrp="1"/>
          </p:cNvSpPr>
          <p:nvPr>
            <p:ph type="sldNum" sz="quarter" idx="10"/>
          </p:nvPr>
        </p:nvSpPr>
        <p:spPr/>
        <p:txBody>
          <a:bodyPr/>
          <a:lstStyle/>
          <a:p>
            <a:fld id="{8544D060-CDCA-4FC2-9F12-2A3115454943}" type="slidenum">
              <a:rPr lang="en-US" smtClean="0"/>
              <a:t>36</a:t>
            </a:fld>
            <a:endParaRPr lang="en-US"/>
          </a:p>
        </p:txBody>
      </p:sp>
    </p:spTree>
    <p:extLst>
      <p:ext uri="{BB962C8B-B14F-4D97-AF65-F5344CB8AC3E}">
        <p14:creationId xmlns:p14="http://schemas.microsoft.com/office/powerpoint/2010/main" val="1390208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38</a:t>
            </a:fld>
            <a:endParaRPr lang="en-US"/>
          </a:p>
        </p:txBody>
      </p:sp>
    </p:spTree>
    <p:extLst>
      <p:ext uri="{BB962C8B-B14F-4D97-AF65-F5344CB8AC3E}">
        <p14:creationId xmlns:p14="http://schemas.microsoft.com/office/powerpoint/2010/main" val="4069404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riding with someone who had been drinking, within at state average (17-18.2)</a:t>
            </a:r>
          </a:p>
          <a:p>
            <a:endParaRPr lang="en-US" dirty="0" smtClean="0"/>
          </a:p>
          <a:p>
            <a:r>
              <a:rPr lang="en-US" dirty="0" smtClean="0"/>
              <a:t>Students</a:t>
            </a:r>
            <a:r>
              <a:rPr lang="en-US" baseline="0" dirty="0" smtClean="0"/>
              <a:t> who had driven while drinking is </a:t>
            </a:r>
            <a:r>
              <a:rPr lang="en-US" baseline="0" dirty="0" smtClean="0"/>
              <a:t>above </a:t>
            </a:r>
            <a:r>
              <a:rPr lang="en-US" baseline="0" dirty="0" smtClean="0"/>
              <a:t>state </a:t>
            </a:r>
            <a:r>
              <a:rPr lang="en-US" baseline="0" dirty="0" smtClean="0"/>
              <a:t>average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39</a:t>
            </a:fld>
            <a:endParaRPr lang="en-US"/>
          </a:p>
        </p:txBody>
      </p:sp>
    </p:spTree>
    <p:extLst>
      <p:ext uri="{BB962C8B-B14F-4D97-AF65-F5344CB8AC3E}">
        <p14:creationId xmlns:p14="http://schemas.microsoft.com/office/powerpoint/2010/main" val="676521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drinks is</a:t>
            </a:r>
            <a:r>
              <a:rPr lang="en-US" baseline="0" dirty="0" smtClean="0"/>
              <a:t> binging for adult females</a:t>
            </a:r>
          </a:p>
          <a:p>
            <a:r>
              <a:rPr lang="en-US" baseline="0" dirty="0" smtClean="0"/>
              <a:t>5 drinks is binging for adult males</a:t>
            </a:r>
            <a:endParaRPr lang="en-US" dirty="0" smtClean="0"/>
          </a:p>
          <a:p>
            <a:r>
              <a:rPr lang="en-US" dirty="0" smtClean="0"/>
              <a:t>17</a:t>
            </a:r>
            <a:r>
              <a:rPr lang="en-US" dirty="0"/>
              <a:t>% (76) students binge drinking by any </a:t>
            </a:r>
            <a:r>
              <a:rPr lang="en-US" dirty="0" smtClean="0"/>
              <a:t>definition</a:t>
            </a:r>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40</a:t>
            </a:fld>
            <a:endParaRPr lang="en-US"/>
          </a:p>
        </p:txBody>
      </p:sp>
    </p:spTree>
    <p:extLst>
      <p:ext uri="{BB962C8B-B14F-4D97-AF65-F5344CB8AC3E}">
        <p14:creationId xmlns:p14="http://schemas.microsoft.com/office/powerpoint/2010/main" val="3841418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Triangulation—check</a:t>
            </a:r>
            <a:r>
              <a:rPr lang="en-US" baseline="0" dirty="0" smtClean="0"/>
              <a:t>ing our other sources, such as the number of hospitalizations correlating with the number of students reporting needing hospitalization</a:t>
            </a:r>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3</a:t>
            </a:fld>
            <a:endParaRPr lang="en-US"/>
          </a:p>
        </p:txBody>
      </p:sp>
    </p:spTree>
    <p:extLst>
      <p:ext uri="{BB962C8B-B14F-4D97-AF65-F5344CB8AC3E}">
        <p14:creationId xmlns:p14="http://schemas.microsoft.com/office/powerpoint/2010/main" val="3863768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43</a:t>
            </a:fld>
            <a:endParaRPr lang="en-US"/>
          </a:p>
        </p:txBody>
      </p:sp>
    </p:spTree>
    <p:extLst>
      <p:ext uri="{BB962C8B-B14F-4D97-AF65-F5344CB8AC3E}">
        <p14:creationId xmlns:p14="http://schemas.microsoft.com/office/powerpoint/2010/main" val="3436472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45</a:t>
            </a:fld>
            <a:endParaRPr lang="en-US"/>
          </a:p>
        </p:txBody>
      </p:sp>
    </p:spTree>
    <p:extLst>
      <p:ext uri="{BB962C8B-B14F-4D97-AF65-F5344CB8AC3E}">
        <p14:creationId xmlns:p14="http://schemas.microsoft.com/office/powerpoint/2010/main" val="866681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Goes from 74% in 6</a:t>
            </a:r>
            <a:r>
              <a:rPr lang="en-US" baseline="30000" dirty="0"/>
              <a:t>th</a:t>
            </a:r>
            <a:r>
              <a:rPr lang="en-US" baseline="0" dirty="0"/>
              <a:t> grade to 16% in 11th</a:t>
            </a:r>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46</a:t>
            </a:fld>
            <a:endParaRPr lang="en-US"/>
          </a:p>
        </p:txBody>
      </p:sp>
    </p:spTree>
    <p:extLst>
      <p:ext uri="{BB962C8B-B14F-4D97-AF65-F5344CB8AC3E}">
        <p14:creationId xmlns:p14="http://schemas.microsoft.com/office/powerpoint/2010/main" val="2808421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opportunity to intervene now</a:t>
            </a:r>
            <a:r>
              <a:rPr lang="en-US" baseline="0" dirty="0" smtClean="0"/>
              <a:t> the we know </a:t>
            </a:r>
            <a:r>
              <a:rPr lang="en-US" baseline="0" smtClean="0"/>
              <a:t>the information.</a:t>
            </a:r>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48</a:t>
            </a:fld>
            <a:endParaRPr lang="en-US"/>
          </a:p>
        </p:txBody>
      </p:sp>
    </p:spTree>
    <p:extLst>
      <p:ext uri="{BB962C8B-B14F-4D97-AF65-F5344CB8AC3E}">
        <p14:creationId xmlns:p14="http://schemas.microsoft.com/office/powerpoint/2010/main" val="361345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4</a:t>
            </a:fld>
            <a:endParaRPr lang="en-US"/>
          </a:p>
        </p:txBody>
      </p:sp>
    </p:spTree>
    <p:extLst>
      <p:ext uri="{BB962C8B-B14F-4D97-AF65-F5344CB8AC3E}">
        <p14:creationId xmlns:p14="http://schemas.microsoft.com/office/powerpoint/2010/main" val="39037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evoke many different feelings,</a:t>
            </a:r>
            <a:r>
              <a:rPr lang="en-US" baseline="0" dirty="0"/>
              <a:t> ranging from happiness to anger, guilt, even shame. </a:t>
            </a:r>
          </a:p>
          <a:p>
            <a:endParaRPr lang="en-US" baseline="0" dirty="0"/>
          </a:p>
          <a:p>
            <a:r>
              <a:rPr lang="en-US" baseline="0" dirty="0"/>
              <a:t>These statistics are what they are. We all own them as a community. You should feel proud of what your do every day for kids in Swampscott and none of this takes away from that.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5</a:t>
            </a:fld>
            <a:endParaRPr lang="en-US"/>
          </a:p>
        </p:txBody>
      </p:sp>
    </p:spTree>
    <p:extLst>
      <p:ext uri="{BB962C8B-B14F-4D97-AF65-F5344CB8AC3E}">
        <p14:creationId xmlns:p14="http://schemas.microsoft.com/office/powerpoint/2010/main" val="888472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Trying to say why things</a:t>
            </a:r>
            <a:r>
              <a:rPr lang="en-US" baseline="0" dirty="0"/>
              <a:t> are the way they are will take time and detailed analysis. It’s easy to deflect any given statistic by linking it to another. I’m going to ask that everyone try to look at these with fresh, non-judgmental, and open eyes.</a:t>
            </a:r>
          </a:p>
          <a:p>
            <a:endParaRPr lang="en-US" baseline="0" dirty="0"/>
          </a:p>
          <a:p>
            <a:r>
              <a:rPr lang="en-US" baseline="0" dirty="0"/>
              <a:t>Also hard to determine what belongs in what area.</a:t>
            </a:r>
          </a:p>
          <a:p>
            <a:r>
              <a:rPr lang="en-US" baseline="0" dirty="0"/>
              <a:t>Many threads and causes—try to think in terms of this AND this, not just one.</a:t>
            </a:r>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6</a:t>
            </a:fld>
            <a:endParaRPr lang="en-US"/>
          </a:p>
        </p:txBody>
      </p:sp>
    </p:spTree>
    <p:extLst>
      <p:ext uri="{BB962C8B-B14F-4D97-AF65-F5344CB8AC3E}">
        <p14:creationId xmlns:p14="http://schemas.microsoft.com/office/powerpoint/2010/main" val="1124944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Climate:</a:t>
            </a:r>
            <a:r>
              <a:rPr lang="en-US" baseline="0" dirty="0"/>
              <a:t> being connected to a larger whole, feeling safe, engaged, and welcomed. Reflects both individual experiences and greater organization practices. No one slips through the cracks</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8544D060-CDCA-4FC2-9F12-2A3115454943}" type="slidenum">
              <a:rPr lang="en-US" smtClean="0"/>
              <a:t>8</a:t>
            </a:fld>
            <a:endParaRPr lang="en-US"/>
          </a:p>
        </p:txBody>
      </p:sp>
    </p:spTree>
    <p:extLst>
      <p:ext uri="{BB962C8B-B14F-4D97-AF65-F5344CB8AC3E}">
        <p14:creationId xmlns:p14="http://schemas.microsoft.com/office/powerpoint/2010/main" val="21876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below state average on weapons—4-5,</a:t>
            </a:r>
            <a:r>
              <a:rPr lang="en-US" baseline="0" dirty="0" smtClean="0"/>
              <a:t> while there’s a non-zero chance, it’s not a reason to feel unsafe</a:t>
            </a:r>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11</a:t>
            </a:fld>
            <a:endParaRPr lang="en-US"/>
          </a:p>
        </p:txBody>
      </p:sp>
    </p:spTree>
    <p:extLst>
      <p:ext uri="{BB962C8B-B14F-4D97-AF65-F5344CB8AC3E}">
        <p14:creationId xmlns:p14="http://schemas.microsoft.com/office/powerpoint/2010/main" val="1184509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Generally within </a:t>
            </a:r>
            <a:r>
              <a:rPr lang="en-US" baseline="0" dirty="0" smtClean="0"/>
              <a:t>state norms</a:t>
            </a:r>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12</a:t>
            </a:fld>
            <a:endParaRPr lang="en-US"/>
          </a:p>
        </p:txBody>
      </p:sp>
    </p:spTree>
    <p:extLst>
      <p:ext uri="{BB962C8B-B14F-4D97-AF65-F5344CB8AC3E}">
        <p14:creationId xmlns:p14="http://schemas.microsoft.com/office/powerpoint/2010/main" val="169995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talk about areas like anxiety and depression, but please note</a:t>
            </a:r>
            <a:r>
              <a:rPr lang="en-US" baseline="0" dirty="0"/>
              <a:t> that this isn’t diagnosis—it’s a very rough estimate based on the population</a:t>
            </a:r>
            <a:endParaRPr lang="en-US" dirty="0"/>
          </a:p>
        </p:txBody>
      </p:sp>
      <p:sp>
        <p:nvSpPr>
          <p:cNvPr id="4" name="Slide Number Placeholder 3"/>
          <p:cNvSpPr>
            <a:spLocks noGrp="1"/>
          </p:cNvSpPr>
          <p:nvPr>
            <p:ph type="sldNum" sz="quarter" idx="10"/>
          </p:nvPr>
        </p:nvSpPr>
        <p:spPr/>
        <p:txBody>
          <a:bodyPr/>
          <a:lstStyle/>
          <a:p>
            <a:fld id="{8544D060-CDCA-4FC2-9F12-2A3115454943}" type="slidenum">
              <a:rPr lang="en-US" smtClean="0"/>
              <a:t>13</a:t>
            </a:fld>
            <a:endParaRPr lang="en-US"/>
          </a:p>
        </p:txBody>
      </p:sp>
    </p:spTree>
    <p:extLst>
      <p:ext uri="{BB962C8B-B14F-4D97-AF65-F5344CB8AC3E}">
        <p14:creationId xmlns:p14="http://schemas.microsoft.com/office/powerpoint/2010/main" val="188704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2C62434-ACCA-47DF-89D6-D63204EAF1CE}"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3E7ED-833E-4AE8-81C0-DA86DFDC1F06}" type="slidenum">
              <a:rPr lang="en-US" smtClean="0"/>
              <a:t>‹#›</a:t>
            </a:fld>
            <a:endParaRPr lang="en-US"/>
          </a:p>
        </p:txBody>
      </p:sp>
    </p:spTree>
    <p:extLst>
      <p:ext uri="{BB962C8B-B14F-4D97-AF65-F5344CB8AC3E}">
        <p14:creationId xmlns:p14="http://schemas.microsoft.com/office/powerpoint/2010/main" val="73054424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62434-ACCA-47DF-89D6-D63204EAF1CE}"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3E7ED-833E-4AE8-81C0-DA86DFDC1F06}" type="slidenum">
              <a:rPr lang="en-US" smtClean="0"/>
              <a:t>‹#›</a:t>
            </a:fld>
            <a:endParaRPr lang="en-US"/>
          </a:p>
        </p:txBody>
      </p:sp>
    </p:spTree>
    <p:extLst>
      <p:ext uri="{BB962C8B-B14F-4D97-AF65-F5344CB8AC3E}">
        <p14:creationId xmlns:p14="http://schemas.microsoft.com/office/powerpoint/2010/main" val="385473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62434-ACCA-47DF-89D6-D63204EAF1CE}"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3E7ED-833E-4AE8-81C0-DA86DFDC1F06}" type="slidenum">
              <a:rPr lang="en-US" smtClean="0"/>
              <a:t>‹#›</a:t>
            </a:fld>
            <a:endParaRPr lang="en-US"/>
          </a:p>
        </p:txBody>
      </p:sp>
    </p:spTree>
    <p:extLst>
      <p:ext uri="{BB962C8B-B14F-4D97-AF65-F5344CB8AC3E}">
        <p14:creationId xmlns:p14="http://schemas.microsoft.com/office/powerpoint/2010/main" val="86844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C62434-ACCA-47DF-89D6-D63204EAF1CE}"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3E7ED-833E-4AE8-81C0-DA86DFDC1F06}" type="slidenum">
              <a:rPr lang="en-US" smtClean="0"/>
              <a:t>‹#›</a:t>
            </a:fld>
            <a:endParaRPr lang="en-US"/>
          </a:p>
        </p:txBody>
      </p:sp>
    </p:spTree>
    <p:extLst>
      <p:ext uri="{BB962C8B-B14F-4D97-AF65-F5344CB8AC3E}">
        <p14:creationId xmlns:p14="http://schemas.microsoft.com/office/powerpoint/2010/main" val="354954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32C62434-ACCA-47DF-89D6-D63204EAF1CE}"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3E7ED-833E-4AE8-81C0-DA86DFDC1F06}" type="slidenum">
              <a:rPr lang="en-US" smtClean="0"/>
              <a:t>‹#›</a:t>
            </a:fld>
            <a:endParaRPr lang="en-US"/>
          </a:p>
        </p:txBody>
      </p:sp>
    </p:spTree>
    <p:extLst>
      <p:ext uri="{BB962C8B-B14F-4D97-AF65-F5344CB8AC3E}">
        <p14:creationId xmlns:p14="http://schemas.microsoft.com/office/powerpoint/2010/main" val="11828363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2C62434-ACCA-47DF-89D6-D63204EAF1CE}" type="datetimeFigureOut">
              <a:rPr lang="en-US" smtClean="0"/>
              <a:t>12/7/2016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863E7ED-833E-4AE8-81C0-DA86DFDC1F06}" type="slidenum">
              <a:rPr lang="en-US" smtClean="0"/>
              <a:t>‹#›</a:t>
            </a:fld>
            <a:endParaRPr lang="en-US"/>
          </a:p>
        </p:txBody>
      </p:sp>
    </p:spTree>
    <p:extLst>
      <p:ext uri="{BB962C8B-B14F-4D97-AF65-F5344CB8AC3E}">
        <p14:creationId xmlns:p14="http://schemas.microsoft.com/office/powerpoint/2010/main" val="352521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32C62434-ACCA-47DF-89D6-D63204EAF1CE}"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3E7ED-833E-4AE8-81C0-DA86DFDC1F06}"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0702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C62434-ACCA-47DF-89D6-D63204EAF1CE}"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63E7ED-833E-4AE8-81C0-DA86DFDC1F06}" type="slidenum">
              <a:rPr lang="en-US" smtClean="0"/>
              <a:t>‹#›</a:t>
            </a:fld>
            <a:endParaRPr lang="en-US"/>
          </a:p>
        </p:txBody>
      </p:sp>
    </p:spTree>
    <p:extLst>
      <p:ext uri="{BB962C8B-B14F-4D97-AF65-F5344CB8AC3E}">
        <p14:creationId xmlns:p14="http://schemas.microsoft.com/office/powerpoint/2010/main" val="237716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62434-ACCA-47DF-89D6-D63204EAF1CE}"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63E7ED-833E-4AE8-81C0-DA86DFDC1F06}" type="slidenum">
              <a:rPr lang="en-US" smtClean="0"/>
              <a:t>‹#›</a:t>
            </a:fld>
            <a:endParaRPr lang="en-US"/>
          </a:p>
        </p:txBody>
      </p:sp>
    </p:spTree>
    <p:extLst>
      <p:ext uri="{BB962C8B-B14F-4D97-AF65-F5344CB8AC3E}">
        <p14:creationId xmlns:p14="http://schemas.microsoft.com/office/powerpoint/2010/main" val="230545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32C62434-ACCA-47DF-89D6-D63204EAF1CE}" type="datetimeFigureOut">
              <a:rPr lang="en-US" smtClean="0"/>
              <a:t>12/7/2016</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3863E7ED-833E-4AE8-81C0-DA86DFDC1F06}" type="slidenum">
              <a:rPr lang="en-US" smtClean="0"/>
              <a:t>‹#›</a:t>
            </a:fld>
            <a:endParaRPr lang="en-US"/>
          </a:p>
        </p:txBody>
      </p:sp>
    </p:spTree>
    <p:extLst>
      <p:ext uri="{BB962C8B-B14F-4D97-AF65-F5344CB8AC3E}">
        <p14:creationId xmlns:p14="http://schemas.microsoft.com/office/powerpoint/2010/main" val="359145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2C62434-ACCA-47DF-89D6-D63204EAF1CE}" type="datetimeFigureOut">
              <a:rPr lang="en-US" smtClean="0"/>
              <a:t>12/7/2016</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3863E7ED-833E-4AE8-81C0-DA86DFDC1F06}" type="slidenum">
              <a:rPr lang="en-US" smtClean="0"/>
              <a:t>‹#›</a:t>
            </a:fld>
            <a:endParaRPr lang="en-US"/>
          </a:p>
        </p:txBody>
      </p:sp>
    </p:spTree>
    <p:extLst>
      <p:ext uri="{BB962C8B-B14F-4D97-AF65-F5344CB8AC3E}">
        <p14:creationId xmlns:p14="http://schemas.microsoft.com/office/powerpoint/2010/main" val="292029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2C62434-ACCA-47DF-89D6-D63204EAF1CE}" type="datetimeFigureOut">
              <a:rPr lang="en-US" smtClean="0"/>
              <a:t>12/7/2016</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863E7ED-833E-4AE8-81C0-DA86DFDC1F06}" type="slidenum">
              <a:rPr lang="en-US" smtClean="0"/>
              <a:t>‹#›</a:t>
            </a:fld>
            <a:endParaRPr lang="en-US"/>
          </a:p>
        </p:txBody>
      </p:sp>
    </p:spTree>
    <p:extLst>
      <p:ext uri="{BB962C8B-B14F-4D97-AF65-F5344CB8AC3E}">
        <p14:creationId xmlns:p14="http://schemas.microsoft.com/office/powerpoint/2010/main" val="35059702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Swampscott </a:t>
            </a:r>
            <a:r>
              <a:rPr lang="en-US" dirty="0" err="1"/>
              <a:t>YRbs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05657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good</a:t>
            </a:r>
          </a:p>
        </p:txBody>
      </p:sp>
      <p:sp>
        <p:nvSpPr>
          <p:cNvPr id="3" name="Content Placeholder 2"/>
          <p:cNvSpPr>
            <a:spLocks noGrp="1"/>
          </p:cNvSpPr>
          <p:nvPr>
            <p:ph idx="1"/>
          </p:nvPr>
        </p:nvSpPr>
        <p:spPr>
          <a:xfrm>
            <a:off x="2231136" y="2277097"/>
            <a:ext cx="7729728" cy="3101983"/>
          </a:xfrm>
        </p:spPr>
        <p:txBody>
          <a:bodyPr>
            <a:noAutofit/>
          </a:bodyPr>
          <a:lstStyle/>
          <a:p>
            <a:r>
              <a:rPr lang="en-US" sz="2400" dirty="0"/>
              <a:t>A majority of students at the high school and middle school feel engaged and </a:t>
            </a:r>
            <a:r>
              <a:rPr lang="en-US" sz="2400" dirty="0" smtClean="0"/>
              <a:t>connected</a:t>
            </a:r>
            <a:endParaRPr lang="en-US" sz="2400" dirty="0"/>
          </a:p>
          <a:p>
            <a:pPr lvl="1"/>
            <a:r>
              <a:rPr lang="en-US" sz="2000" b="1" dirty="0"/>
              <a:t>73%</a:t>
            </a:r>
            <a:r>
              <a:rPr lang="en-US" sz="2000" dirty="0"/>
              <a:t> of students at the </a:t>
            </a:r>
            <a:r>
              <a:rPr lang="en-US" sz="2000" b="1" dirty="0"/>
              <a:t>HS</a:t>
            </a:r>
            <a:r>
              <a:rPr lang="en-US" sz="2000" dirty="0"/>
              <a:t> and </a:t>
            </a:r>
            <a:r>
              <a:rPr lang="en-US" sz="2000" b="1" dirty="0"/>
              <a:t>88%</a:t>
            </a:r>
            <a:r>
              <a:rPr lang="en-US" sz="2000" dirty="0"/>
              <a:t> of students at the </a:t>
            </a:r>
            <a:r>
              <a:rPr lang="en-US" sz="2000" b="1" dirty="0"/>
              <a:t>MS</a:t>
            </a:r>
            <a:r>
              <a:rPr lang="en-US" sz="2000" dirty="0"/>
              <a:t> agreed or strongly agreed that their teachers cared about them</a:t>
            </a:r>
          </a:p>
          <a:p>
            <a:pPr lvl="1"/>
            <a:r>
              <a:rPr lang="en-US" sz="2000" b="1" dirty="0"/>
              <a:t>78%</a:t>
            </a:r>
            <a:r>
              <a:rPr lang="en-US" sz="2000" dirty="0"/>
              <a:t> of </a:t>
            </a:r>
            <a:r>
              <a:rPr lang="en-US" sz="2000" b="1" dirty="0"/>
              <a:t>HS</a:t>
            </a:r>
            <a:r>
              <a:rPr lang="en-US" sz="2000" dirty="0"/>
              <a:t> students and </a:t>
            </a:r>
            <a:r>
              <a:rPr lang="en-US" sz="2000" b="1" dirty="0"/>
              <a:t>86%</a:t>
            </a:r>
            <a:r>
              <a:rPr lang="en-US" sz="2000" dirty="0"/>
              <a:t> of </a:t>
            </a:r>
            <a:r>
              <a:rPr lang="en-US" sz="2000" b="1" dirty="0"/>
              <a:t>MS</a:t>
            </a:r>
            <a:r>
              <a:rPr lang="en-US" sz="2000" dirty="0"/>
              <a:t> students had an adult at school they trust</a:t>
            </a:r>
          </a:p>
          <a:p>
            <a:pPr lvl="1"/>
            <a:r>
              <a:rPr lang="en-US" sz="2000" dirty="0"/>
              <a:t>Over </a:t>
            </a:r>
            <a:r>
              <a:rPr lang="en-US" sz="2000" b="1" dirty="0"/>
              <a:t>90%</a:t>
            </a:r>
            <a:r>
              <a:rPr lang="en-US" sz="2000" dirty="0"/>
              <a:t> of </a:t>
            </a:r>
            <a:r>
              <a:rPr lang="en-US" sz="2000" b="1" dirty="0"/>
              <a:t>HS</a:t>
            </a:r>
            <a:r>
              <a:rPr lang="en-US" sz="2000" dirty="0"/>
              <a:t> and </a:t>
            </a:r>
            <a:r>
              <a:rPr lang="en-US" sz="2000" b="1" dirty="0"/>
              <a:t>MS</a:t>
            </a:r>
            <a:r>
              <a:rPr lang="en-US" sz="2000" dirty="0"/>
              <a:t> students had at least one </a:t>
            </a:r>
            <a:r>
              <a:rPr lang="en-US" sz="2000" dirty="0" smtClean="0"/>
              <a:t>friend </a:t>
            </a:r>
            <a:r>
              <a:rPr lang="en-US" sz="2000" dirty="0"/>
              <a:t>at school they trust</a:t>
            </a:r>
          </a:p>
          <a:p>
            <a:r>
              <a:rPr lang="en-US" sz="2400" dirty="0"/>
              <a:t>Students overwhelmingly want to do well</a:t>
            </a:r>
          </a:p>
          <a:p>
            <a:pPr lvl="1"/>
            <a:r>
              <a:rPr lang="en-US" sz="2000" dirty="0"/>
              <a:t>More than </a:t>
            </a:r>
            <a:r>
              <a:rPr lang="en-US" sz="2000" b="1" dirty="0"/>
              <a:t>90%</a:t>
            </a:r>
            <a:r>
              <a:rPr lang="en-US" sz="2000" dirty="0"/>
              <a:t> of </a:t>
            </a:r>
            <a:r>
              <a:rPr lang="en-US" sz="2000" b="1" dirty="0"/>
              <a:t>HS</a:t>
            </a:r>
            <a:r>
              <a:rPr lang="en-US" sz="2000" dirty="0"/>
              <a:t> and </a:t>
            </a:r>
            <a:r>
              <a:rPr lang="en-US" sz="2000" b="1" dirty="0"/>
              <a:t>95%</a:t>
            </a:r>
            <a:r>
              <a:rPr lang="en-US" sz="2000" dirty="0"/>
              <a:t> of </a:t>
            </a:r>
            <a:r>
              <a:rPr lang="en-US" sz="2000" b="1" dirty="0"/>
              <a:t>MS</a:t>
            </a:r>
            <a:r>
              <a:rPr lang="en-US" sz="2000" dirty="0"/>
              <a:t> students want to do well in school</a:t>
            </a:r>
          </a:p>
        </p:txBody>
      </p:sp>
    </p:spTree>
    <p:extLst>
      <p:ext uri="{BB962C8B-B14F-4D97-AF65-F5344CB8AC3E}">
        <p14:creationId xmlns:p14="http://schemas.microsoft.com/office/powerpoint/2010/main" val="151686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not so good</a:t>
            </a:r>
          </a:p>
        </p:txBody>
      </p:sp>
      <p:sp>
        <p:nvSpPr>
          <p:cNvPr id="3" name="Content Placeholder 2"/>
          <p:cNvSpPr>
            <a:spLocks noGrp="1"/>
          </p:cNvSpPr>
          <p:nvPr>
            <p:ph idx="1"/>
          </p:nvPr>
        </p:nvSpPr>
        <p:spPr>
          <a:xfrm>
            <a:off x="2231136" y="2325223"/>
            <a:ext cx="7729728" cy="4171830"/>
          </a:xfrm>
        </p:spPr>
        <p:txBody>
          <a:bodyPr>
            <a:normAutofit fontScale="85000" lnSpcReduction="20000"/>
          </a:bodyPr>
          <a:lstStyle/>
          <a:p>
            <a:r>
              <a:rPr lang="en-US" sz="2800" dirty="0"/>
              <a:t>There’s a sizable </a:t>
            </a:r>
            <a:r>
              <a:rPr lang="en-US" sz="2800" dirty="0" smtClean="0"/>
              <a:t>minority </a:t>
            </a:r>
            <a:r>
              <a:rPr lang="en-US" sz="2800" dirty="0"/>
              <a:t>who are disconnected.</a:t>
            </a:r>
          </a:p>
          <a:p>
            <a:pPr lvl="1"/>
            <a:r>
              <a:rPr lang="en-US" sz="2800" b="1" dirty="0"/>
              <a:t>27%</a:t>
            </a:r>
            <a:r>
              <a:rPr lang="en-US" sz="2800" dirty="0"/>
              <a:t> of students at the </a:t>
            </a:r>
            <a:r>
              <a:rPr lang="en-US" sz="2800" b="1" dirty="0"/>
              <a:t>MS</a:t>
            </a:r>
            <a:r>
              <a:rPr lang="en-US" sz="2800" dirty="0"/>
              <a:t> said that school never or sometimes feels good to them; that number jumps to </a:t>
            </a:r>
            <a:r>
              <a:rPr lang="en-US" sz="2800" b="1" dirty="0"/>
              <a:t>52.4% (234)</a:t>
            </a:r>
            <a:r>
              <a:rPr lang="en-US" sz="2800" dirty="0"/>
              <a:t> of students at the </a:t>
            </a:r>
            <a:r>
              <a:rPr lang="en-US" sz="2800" b="1" dirty="0"/>
              <a:t>HS</a:t>
            </a:r>
            <a:r>
              <a:rPr lang="en-US" sz="2800" dirty="0"/>
              <a:t> </a:t>
            </a:r>
          </a:p>
          <a:p>
            <a:pPr lvl="1"/>
            <a:r>
              <a:rPr lang="en-US" sz="2800" b="1" dirty="0"/>
              <a:t>26% (115)</a:t>
            </a:r>
            <a:r>
              <a:rPr lang="en-US" sz="2800" dirty="0"/>
              <a:t> of students at the HS disagree or strongly disagree that teachers care</a:t>
            </a:r>
          </a:p>
          <a:p>
            <a:pPr lvl="1"/>
            <a:r>
              <a:rPr lang="en-US" sz="2800" b="1" dirty="0"/>
              <a:t>19% (86)</a:t>
            </a:r>
            <a:r>
              <a:rPr lang="en-US" sz="2800" dirty="0"/>
              <a:t> of students do not have a trusted adult at the </a:t>
            </a:r>
            <a:r>
              <a:rPr lang="en-US" sz="2800" b="1" dirty="0"/>
              <a:t>HS</a:t>
            </a:r>
            <a:r>
              <a:rPr lang="en-US" sz="2800" dirty="0"/>
              <a:t>,  while </a:t>
            </a:r>
            <a:r>
              <a:rPr lang="en-US" sz="2800" b="1" dirty="0"/>
              <a:t>10% (49)</a:t>
            </a:r>
            <a:r>
              <a:rPr lang="en-US" sz="2800" dirty="0"/>
              <a:t> do not have a trusted adult at the </a:t>
            </a:r>
            <a:r>
              <a:rPr lang="en-US" sz="2800" b="1" dirty="0"/>
              <a:t>MS</a:t>
            </a:r>
          </a:p>
          <a:p>
            <a:r>
              <a:rPr lang="en-US" sz="2800" b="1" dirty="0"/>
              <a:t>1% (5)</a:t>
            </a:r>
            <a:r>
              <a:rPr lang="en-US" sz="2800" dirty="0"/>
              <a:t> of </a:t>
            </a:r>
            <a:r>
              <a:rPr lang="en-US" sz="2800" b="1" dirty="0"/>
              <a:t>HS</a:t>
            </a:r>
            <a:r>
              <a:rPr lang="en-US" sz="2800" dirty="0"/>
              <a:t> students said they carried a weapon to school in the past 30 days</a:t>
            </a:r>
            <a:endParaRPr lang="en-US" sz="2800" b="1" dirty="0"/>
          </a:p>
          <a:p>
            <a:pPr lvl="1"/>
            <a:endParaRPr lang="en-US" dirty="0"/>
          </a:p>
        </p:txBody>
      </p:sp>
    </p:spTree>
    <p:extLst>
      <p:ext uri="{BB962C8B-B14F-4D97-AF65-F5344CB8AC3E}">
        <p14:creationId xmlns:p14="http://schemas.microsoft.com/office/powerpoint/2010/main" val="1059728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2400" dirty="0"/>
              <a:t>Middle School</a:t>
            </a:r>
          </a:p>
        </p:txBody>
      </p:sp>
      <p:sp>
        <p:nvSpPr>
          <p:cNvPr id="5" name="Content Placeholder 4"/>
          <p:cNvSpPr>
            <a:spLocks noGrp="1"/>
          </p:cNvSpPr>
          <p:nvPr>
            <p:ph sz="half" idx="2"/>
          </p:nvPr>
        </p:nvSpPr>
        <p:spPr/>
        <p:txBody>
          <a:bodyPr>
            <a:noAutofit/>
          </a:bodyPr>
          <a:lstStyle/>
          <a:p>
            <a:r>
              <a:rPr lang="en-US" sz="2400" b="1" dirty="0"/>
              <a:t>34% (166)</a:t>
            </a:r>
            <a:r>
              <a:rPr lang="en-US" sz="2400" dirty="0"/>
              <a:t> of students reported being bullied on school property in the past year</a:t>
            </a:r>
          </a:p>
          <a:p>
            <a:r>
              <a:rPr lang="en-US" sz="2400" b="1" dirty="0"/>
              <a:t>26% (127)</a:t>
            </a:r>
            <a:r>
              <a:rPr lang="en-US" sz="2400" dirty="0"/>
              <a:t> of students reported being electronically bullied in the past year</a:t>
            </a:r>
          </a:p>
        </p:txBody>
      </p:sp>
      <p:sp>
        <p:nvSpPr>
          <p:cNvPr id="6" name="Content Placeholder 5"/>
          <p:cNvSpPr>
            <a:spLocks noGrp="1"/>
          </p:cNvSpPr>
          <p:nvPr>
            <p:ph sz="quarter" idx="4"/>
          </p:nvPr>
        </p:nvSpPr>
        <p:spPr/>
        <p:txBody>
          <a:bodyPr>
            <a:noAutofit/>
          </a:bodyPr>
          <a:lstStyle/>
          <a:p>
            <a:r>
              <a:rPr lang="en-US" sz="2400" b="1" dirty="0"/>
              <a:t>18% (81)</a:t>
            </a:r>
            <a:r>
              <a:rPr lang="en-US" sz="2400" dirty="0"/>
              <a:t> of students reported being bullied on school property in the past year</a:t>
            </a:r>
          </a:p>
          <a:p>
            <a:r>
              <a:rPr lang="en-US" sz="2400" b="1" dirty="0"/>
              <a:t>17% (74) </a:t>
            </a:r>
            <a:r>
              <a:rPr lang="en-US" sz="2400" dirty="0"/>
              <a:t>of students reported being electronically bullied in the past year</a:t>
            </a:r>
          </a:p>
        </p:txBody>
      </p:sp>
      <p:sp>
        <p:nvSpPr>
          <p:cNvPr id="7" name="Text Placeholder 6"/>
          <p:cNvSpPr>
            <a:spLocks noGrp="1"/>
          </p:cNvSpPr>
          <p:nvPr>
            <p:ph type="body" sz="quarter" idx="13"/>
          </p:nvPr>
        </p:nvSpPr>
        <p:spPr/>
        <p:txBody>
          <a:bodyPr>
            <a:normAutofit/>
          </a:bodyPr>
          <a:lstStyle/>
          <a:p>
            <a:r>
              <a:rPr lang="en-US" sz="2400" dirty="0"/>
              <a:t>High School</a:t>
            </a:r>
          </a:p>
        </p:txBody>
      </p:sp>
      <p:sp>
        <p:nvSpPr>
          <p:cNvPr id="2" name="Title 1"/>
          <p:cNvSpPr>
            <a:spLocks noGrp="1"/>
          </p:cNvSpPr>
          <p:nvPr>
            <p:ph type="title"/>
          </p:nvPr>
        </p:nvSpPr>
        <p:spPr/>
        <p:txBody>
          <a:bodyPr/>
          <a:lstStyle/>
          <a:p>
            <a:r>
              <a:rPr lang="en-US" dirty="0"/>
              <a:t>Bullying</a:t>
            </a:r>
          </a:p>
        </p:txBody>
      </p:sp>
    </p:spTree>
    <p:extLst>
      <p:ext uri="{BB962C8B-B14F-4D97-AF65-F5344CB8AC3E}">
        <p14:creationId xmlns:p14="http://schemas.microsoft.com/office/powerpoint/2010/main" val="1346038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Mental Health</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90039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I FEEL OVERWHELMED BY THE AMOUNT OF WORK I HAVE TO DO FOR SCHOOL</a:t>
            </a:r>
          </a:p>
        </p:txBody>
      </p:sp>
      <p:sp>
        <p:nvSpPr>
          <p:cNvPr id="5" name="TextBox 4"/>
          <p:cNvSpPr txBox="1"/>
          <p:nvPr/>
        </p:nvSpPr>
        <p:spPr>
          <a:xfrm>
            <a:off x="4824663" y="5967663"/>
            <a:ext cx="2466474" cy="523220"/>
          </a:xfrm>
          <a:prstGeom prst="rect">
            <a:avLst/>
          </a:prstGeom>
          <a:noFill/>
        </p:spPr>
        <p:txBody>
          <a:bodyPr wrap="square" rtlCol="0">
            <a:spAutoFit/>
          </a:bodyPr>
          <a:lstStyle/>
          <a:p>
            <a:pPr algn="ctr"/>
            <a:r>
              <a:rPr lang="en-US" sz="2800" dirty="0"/>
              <a:t>6</a:t>
            </a:r>
            <a:r>
              <a:rPr lang="en-US" sz="2800" baseline="30000" dirty="0"/>
              <a:t>th</a:t>
            </a:r>
            <a:r>
              <a:rPr lang="en-US" sz="2800" dirty="0"/>
              <a:t> Grade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2630455"/>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551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I FEEL OVERWHELMED BY THE AMOUNT OF WORK I HAVE TO DO FOR SCHOOL</a:t>
            </a:r>
          </a:p>
        </p:txBody>
      </p:sp>
      <p:sp>
        <p:nvSpPr>
          <p:cNvPr id="4" name="TextBox 3"/>
          <p:cNvSpPr txBox="1"/>
          <p:nvPr/>
        </p:nvSpPr>
        <p:spPr>
          <a:xfrm>
            <a:off x="4824663" y="5967663"/>
            <a:ext cx="2466474" cy="523220"/>
          </a:xfrm>
          <a:prstGeom prst="rect">
            <a:avLst/>
          </a:prstGeom>
          <a:noFill/>
        </p:spPr>
        <p:txBody>
          <a:bodyPr wrap="square" rtlCol="0">
            <a:spAutoFit/>
          </a:bodyPr>
          <a:lstStyle/>
          <a:p>
            <a:pPr algn="ctr"/>
            <a:r>
              <a:rPr lang="en-US" sz="2800" dirty="0"/>
              <a:t>7</a:t>
            </a:r>
            <a:r>
              <a:rPr lang="en-US" sz="2800" baseline="30000" dirty="0"/>
              <a:t>th</a:t>
            </a:r>
            <a:r>
              <a:rPr lang="en-US" sz="2800" dirty="0"/>
              <a:t> Grade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15758974"/>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997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I FEEL OVERWHELMED BY THE AMOUNT OF WORK I HAVE TO DO FOR SCHOOL</a:t>
            </a:r>
          </a:p>
        </p:txBody>
      </p:sp>
      <p:sp>
        <p:nvSpPr>
          <p:cNvPr id="4" name="TextBox 3"/>
          <p:cNvSpPr txBox="1"/>
          <p:nvPr/>
        </p:nvSpPr>
        <p:spPr>
          <a:xfrm>
            <a:off x="4824663" y="5967663"/>
            <a:ext cx="2466474" cy="523220"/>
          </a:xfrm>
          <a:prstGeom prst="rect">
            <a:avLst/>
          </a:prstGeom>
          <a:noFill/>
        </p:spPr>
        <p:txBody>
          <a:bodyPr wrap="square" rtlCol="0">
            <a:spAutoFit/>
          </a:bodyPr>
          <a:lstStyle/>
          <a:p>
            <a:pPr algn="ctr"/>
            <a:r>
              <a:rPr lang="en-US" sz="2800" dirty="0"/>
              <a:t>8</a:t>
            </a:r>
            <a:r>
              <a:rPr lang="en-US" sz="2800" baseline="30000" dirty="0"/>
              <a:t>th</a:t>
            </a:r>
            <a:r>
              <a:rPr lang="en-US" sz="2800" dirty="0"/>
              <a:t> Grade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1100055"/>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511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I FEEL OVERWHELMED BY THE AMOUNT OF WORK I HAVE TO DO FOR SCHOOL</a:t>
            </a:r>
          </a:p>
        </p:txBody>
      </p:sp>
      <p:sp>
        <p:nvSpPr>
          <p:cNvPr id="4" name="TextBox 3"/>
          <p:cNvSpPr txBox="1"/>
          <p:nvPr/>
        </p:nvSpPr>
        <p:spPr>
          <a:xfrm>
            <a:off x="4824663" y="5967663"/>
            <a:ext cx="2466474" cy="523220"/>
          </a:xfrm>
          <a:prstGeom prst="rect">
            <a:avLst/>
          </a:prstGeom>
          <a:noFill/>
        </p:spPr>
        <p:txBody>
          <a:bodyPr wrap="square" rtlCol="0">
            <a:spAutoFit/>
          </a:bodyPr>
          <a:lstStyle/>
          <a:p>
            <a:pPr algn="ctr"/>
            <a:r>
              <a:rPr lang="en-US" sz="2800" dirty="0"/>
              <a:t>9</a:t>
            </a:r>
            <a:r>
              <a:rPr lang="en-US" sz="2800" baseline="30000" dirty="0"/>
              <a:t>th</a:t>
            </a:r>
            <a:r>
              <a:rPr lang="en-US" sz="2800" dirty="0"/>
              <a:t> Grade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5781667"/>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081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I FEEL OVERWHELMED BY THE AMOUNT OF WORK I HAVE TO DO FOR SCHOOL</a:t>
            </a:r>
          </a:p>
        </p:txBody>
      </p:sp>
      <p:sp>
        <p:nvSpPr>
          <p:cNvPr id="4" name="TextBox 3"/>
          <p:cNvSpPr txBox="1"/>
          <p:nvPr/>
        </p:nvSpPr>
        <p:spPr>
          <a:xfrm>
            <a:off x="4824663" y="5967663"/>
            <a:ext cx="2466474" cy="523220"/>
          </a:xfrm>
          <a:prstGeom prst="rect">
            <a:avLst/>
          </a:prstGeom>
          <a:noFill/>
        </p:spPr>
        <p:txBody>
          <a:bodyPr wrap="square" rtlCol="0">
            <a:spAutoFit/>
          </a:bodyPr>
          <a:lstStyle/>
          <a:p>
            <a:pPr algn="ctr"/>
            <a:r>
              <a:rPr lang="en-US" sz="2800" dirty="0"/>
              <a:t>10</a:t>
            </a:r>
            <a:r>
              <a:rPr lang="en-US" sz="2800" baseline="30000" dirty="0"/>
              <a:t>th</a:t>
            </a:r>
            <a:r>
              <a:rPr lang="en-US" sz="2800" dirty="0"/>
              <a:t> Grade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32914813"/>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959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I FEEL OVERWHELMED BY THE AMOUNT OF WORK I HAVE TO DO FOR SCHOOL</a:t>
            </a:r>
          </a:p>
        </p:txBody>
      </p:sp>
      <p:sp>
        <p:nvSpPr>
          <p:cNvPr id="4" name="TextBox 3"/>
          <p:cNvSpPr txBox="1"/>
          <p:nvPr/>
        </p:nvSpPr>
        <p:spPr>
          <a:xfrm>
            <a:off x="4824663" y="5967663"/>
            <a:ext cx="2466474" cy="523220"/>
          </a:xfrm>
          <a:prstGeom prst="rect">
            <a:avLst/>
          </a:prstGeom>
          <a:noFill/>
        </p:spPr>
        <p:txBody>
          <a:bodyPr wrap="square" rtlCol="0">
            <a:spAutoFit/>
          </a:bodyPr>
          <a:lstStyle/>
          <a:p>
            <a:pPr algn="ctr"/>
            <a:r>
              <a:rPr lang="en-US" sz="2800" dirty="0"/>
              <a:t>11</a:t>
            </a:r>
            <a:r>
              <a:rPr lang="en-US" sz="2800" baseline="30000" dirty="0"/>
              <a:t>th</a:t>
            </a:r>
            <a:r>
              <a:rPr lang="en-US" sz="2800" dirty="0"/>
              <a:t> Grade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3354237"/>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548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and who?</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88446536"/>
              </p:ext>
            </p:extLst>
          </p:nvPr>
        </p:nvGraphicFramePr>
        <p:xfrm>
          <a:off x="5500048" y="2638425"/>
          <a:ext cx="4461515" cy="310197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431758" y="2284384"/>
            <a:ext cx="4362795" cy="4093428"/>
          </a:xfrm>
          <a:prstGeom prst="rect">
            <a:avLst/>
          </a:prstGeom>
          <a:noFill/>
        </p:spPr>
        <p:txBody>
          <a:bodyPr wrap="square" rtlCol="0">
            <a:spAutoFit/>
          </a:bodyPr>
          <a:lstStyle/>
          <a:p>
            <a:r>
              <a:rPr lang="en-US" sz="2200" dirty="0"/>
              <a:t>Survey looking at common risky behaviors</a:t>
            </a:r>
          </a:p>
          <a:p>
            <a:endParaRPr lang="en-US" sz="2200" dirty="0"/>
          </a:p>
          <a:p>
            <a:r>
              <a:rPr lang="en-US" sz="2200" dirty="0"/>
              <a:t>Nationally administered by the CDC</a:t>
            </a:r>
          </a:p>
          <a:p>
            <a:endParaRPr lang="en-US" sz="2200" dirty="0"/>
          </a:p>
          <a:p>
            <a:r>
              <a:rPr lang="en-US" sz="2200" dirty="0"/>
              <a:t>Swampscott added various questions related to mental health</a:t>
            </a:r>
          </a:p>
          <a:p>
            <a:endParaRPr lang="en-US" sz="2200" dirty="0"/>
          </a:p>
          <a:p>
            <a:r>
              <a:rPr lang="en-US" sz="2200" dirty="0"/>
              <a:t>940 students took the survey</a:t>
            </a:r>
          </a:p>
          <a:p>
            <a:r>
              <a:rPr lang="en-US" sz="2200" dirty="0"/>
              <a:t>	493 at the middle school</a:t>
            </a:r>
          </a:p>
          <a:p>
            <a:r>
              <a:rPr lang="en-US" sz="2200" dirty="0"/>
              <a:t>	447 at the high school</a:t>
            </a:r>
          </a:p>
          <a:p>
            <a:endParaRPr lang="en-US" dirty="0"/>
          </a:p>
        </p:txBody>
      </p:sp>
    </p:spTree>
    <p:extLst>
      <p:ext uri="{BB962C8B-B14F-4D97-AF65-F5344CB8AC3E}">
        <p14:creationId xmlns:p14="http://schemas.microsoft.com/office/powerpoint/2010/main" val="83338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I FEEL OVERWHELMED BY THE AMOUNT OF WORK I HAVE TO DO FOR SCHOOL</a:t>
            </a:r>
          </a:p>
        </p:txBody>
      </p:sp>
      <p:sp>
        <p:nvSpPr>
          <p:cNvPr id="5" name="TextBox 4"/>
          <p:cNvSpPr txBox="1"/>
          <p:nvPr/>
        </p:nvSpPr>
        <p:spPr>
          <a:xfrm>
            <a:off x="4824663" y="5967663"/>
            <a:ext cx="2466474" cy="523220"/>
          </a:xfrm>
          <a:prstGeom prst="rect">
            <a:avLst/>
          </a:prstGeom>
          <a:noFill/>
        </p:spPr>
        <p:txBody>
          <a:bodyPr wrap="square" rtlCol="0">
            <a:spAutoFit/>
          </a:bodyPr>
          <a:lstStyle/>
          <a:p>
            <a:pPr algn="ctr"/>
            <a:r>
              <a:rPr lang="en-US" sz="2800" dirty="0"/>
              <a:t>6</a:t>
            </a:r>
            <a:r>
              <a:rPr lang="en-US" sz="2800" baseline="30000" dirty="0"/>
              <a:t>th</a:t>
            </a:r>
            <a:r>
              <a:rPr lang="en-US" sz="2800" dirty="0"/>
              <a:t> Grade</a:t>
            </a:r>
          </a:p>
        </p:txBody>
      </p:sp>
      <p:graphicFrame>
        <p:nvGraphicFramePr>
          <p:cNvPr id="6" name="Content Placeholder 5"/>
          <p:cNvGraphicFramePr>
            <a:graphicFrameLocks noGrp="1"/>
          </p:cNvGraphicFramePr>
          <p:nvPr>
            <p:ph idx="1"/>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209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I FEEL OVERWHELMED BY THE AMOUNT OF WORK I HAVE TO DO FOR SCHOOL</a:t>
            </a:r>
          </a:p>
        </p:txBody>
      </p:sp>
      <p:sp>
        <p:nvSpPr>
          <p:cNvPr id="4" name="TextBox 3"/>
          <p:cNvSpPr txBox="1"/>
          <p:nvPr/>
        </p:nvSpPr>
        <p:spPr>
          <a:xfrm>
            <a:off x="4824663" y="5967663"/>
            <a:ext cx="2466474" cy="523220"/>
          </a:xfrm>
          <a:prstGeom prst="rect">
            <a:avLst/>
          </a:prstGeom>
          <a:noFill/>
        </p:spPr>
        <p:txBody>
          <a:bodyPr wrap="square" rtlCol="0">
            <a:spAutoFit/>
          </a:bodyPr>
          <a:lstStyle/>
          <a:p>
            <a:pPr algn="ctr"/>
            <a:r>
              <a:rPr lang="en-US" sz="2800" dirty="0"/>
              <a:t>11</a:t>
            </a:r>
            <a:r>
              <a:rPr lang="en-US" sz="2800" baseline="30000" dirty="0"/>
              <a:t>th</a:t>
            </a:r>
            <a:r>
              <a:rPr lang="en-US" sz="2800" dirty="0"/>
              <a:t> Grade</a:t>
            </a:r>
          </a:p>
        </p:txBody>
      </p:sp>
      <p:graphicFrame>
        <p:nvGraphicFramePr>
          <p:cNvPr id="6" name="Content Placeholder 5"/>
          <p:cNvGraphicFramePr>
            <a:graphicFrameLocks noGrp="1"/>
          </p:cNvGraphicFramePr>
          <p:nvPr>
            <p:ph idx="1"/>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751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 </a:t>
            </a:r>
            <a:r>
              <a:rPr lang="en-US" u="sng" dirty="0"/>
              <a:t>always</a:t>
            </a:r>
            <a:r>
              <a:rPr lang="en-US" dirty="0"/>
              <a:t> feel overwhelmed by the amount of work I have to do for school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2777354"/>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3079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cap="none" dirty="0"/>
              <a:t>I FEEL PRESSURED TO BE ACADEMICALLY PERFECT...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88492524"/>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853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cap="none" dirty="0"/>
              <a:t>I FEEL PRESSURED TO BE ACADEMICALLY PERFECT...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6592161"/>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165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cap="none" dirty="0"/>
              <a:t>I FEEL PRESSURED TO BE ACADEMICALLY PERFECT...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3385637"/>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184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cap="none" dirty="0"/>
              <a:t>I FEEL PRESSURED TO BE ACADEMICALLY PERFECT...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7156191"/>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49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cap="none" dirty="0"/>
              <a:t>I FEEL PRESSURED TO BE ACADEMICALLY PERFECT...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9927426"/>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782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cap="none" dirty="0"/>
              <a:t>I FEEL PRESSURED TO BE ACADEMICALLY PERFECT...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252194"/>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97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Stimulant Drug use for academics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3725254"/>
              </p:ext>
            </p:extLst>
          </p:nvPr>
        </p:nvGraphicFramePr>
        <p:xfrm>
          <a:off x="6735763" y="804863"/>
          <a:ext cx="4816475" cy="52482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half" idx="2"/>
          </p:nvPr>
        </p:nvSpPr>
        <p:spPr/>
        <p:txBody>
          <a:bodyPr/>
          <a:lstStyle/>
          <a:p>
            <a:endParaRPr lang="en-US" dirty="0"/>
          </a:p>
          <a:p>
            <a:endParaRPr lang="en-US" dirty="0"/>
          </a:p>
          <a:p>
            <a:r>
              <a:rPr lang="en-US" sz="2800" dirty="0"/>
              <a:t>MIDDLE SCHOOL</a:t>
            </a:r>
          </a:p>
        </p:txBody>
      </p:sp>
    </p:spTree>
    <p:extLst>
      <p:ext uri="{BB962C8B-B14F-4D97-AF65-F5344CB8AC3E}">
        <p14:creationId xmlns:p14="http://schemas.microsoft.com/office/powerpoint/2010/main" val="25264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know the results are valid?</a:t>
            </a:r>
            <a:endParaRPr lang="en-US" dirty="0"/>
          </a:p>
        </p:txBody>
      </p:sp>
      <p:sp>
        <p:nvSpPr>
          <p:cNvPr id="3" name="Content Placeholder 2"/>
          <p:cNvSpPr>
            <a:spLocks noGrp="1"/>
          </p:cNvSpPr>
          <p:nvPr>
            <p:ph idx="1"/>
          </p:nvPr>
        </p:nvSpPr>
        <p:spPr/>
        <p:txBody>
          <a:bodyPr/>
          <a:lstStyle/>
          <a:p>
            <a:r>
              <a:rPr lang="en-US" sz="2800" dirty="0" smtClean="0"/>
              <a:t>Safeguards within the instrument</a:t>
            </a:r>
          </a:p>
          <a:p>
            <a:r>
              <a:rPr lang="en-US" sz="2800" dirty="0" smtClean="0"/>
              <a:t>Results examined for broader trends, not individual responses</a:t>
            </a:r>
          </a:p>
          <a:p>
            <a:r>
              <a:rPr lang="en-US" sz="2800" dirty="0" smtClean="0"/>
              <a:t>Triangulation</a:t>
            </a:r>
          </a:p>
          <a:p>
            <a:endParaRPr lang="en-US" dirty="0"/>
          </a:p>
        </p:txBody>
      </p:sp>
    </p:spTree>
    <p:extLst>
      <p:ext uri="{BB962C8B-B14F-4D97-AF65-F5344CB8AC3E}">
        <p14:creationId xmlns:p14="http://schemas.microsoft.com/office/powerpoint/2010/main" val="660484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Stimulant drug use for academics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0358763"/>
              </p:ext>
            </p:extLst>
          </p:nvPr>
        </p:nvGraphicFramePr>
        <p:xfrm>
          <a:off x="6735763" y="804863"/>
          <a:ext cx="4816475" cy="52482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half" idx="2"/>
          </p:nvPr>
        </p:nvSpPr>
        <p:spPr/>
        <p:txBody>
          <a:bodyPr/>
          <a:lstStyle/>
          <a:p>
            <a:endParaRPr lang="en-US" dirty="0"/>
          </a:p>
          <a:p>
            <a:endParaRPr lang="en-US" dirty="0"/>
          </a:p>
          <a:p>
            <a:r>
              <a:rPr lang="en-US" sz="2800" dirty="0"/>
              <a:t>HIGH SCHOOL</a:t>
            </a:r>
          </a:p>
        </p:txBody>
      </p:sp>
    </p:spTree>
    <p:extLst>
      <p:ext uri="{BB962C8B-B14F-4D97-AF65-F5344CB8AC3E}">
        <p14:creationId xmlns:p14="http://schemas.microsoft.com/office/powerpoint/2010/main" val="82704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Anxiety</a:t>
            </a:r>
          </a:p>
        </p:txBody>
      </p:sp>
      <p:sp>
        <p:nvSpPr>
          <p:cNvPr id="6" name="Content Placeholder 5"/>
          <p:cNvSpPr>
            <a:spLocks noGrp="1"/>
          </p:cNvSpPr>
          <p:nvPr>
            <p:ph idx="1"/>
          </p:nvPr>
        </p:nvSpPr>
        <p:spPr>
          <a:xfrm>
            <a:off x="2231136" y="2301160"/>
            <a:ext cx="7729728" cy="3101983"/>
          </a:xfrm>
        </p:spPr>
        <p:txBody>
          <a:bodyPr>
            <a:noAutofit/>
          </a:bodyPr>
          <a:lstStyle/>
          <a:p>
            <a:r>
              <a:rPr lang="en-US" sz="2200" dirty="0"/>
              <a:t>Anxiety appears to be prevalent across our student body</a:t>
            </a:r>
          </a:p>
          <a:p>
            <a:pPr lvl="1"/>
            <a:r>
              <a:rPr lang="en-US" sz="2200" b="1" dirty="0"/>
              <a:t>25%</a:t>
            </a:r>
            <a:r>
              <a:rPr lang="en-US" sz="2200" dirty="0"/>
              <a:t> of students at the </a:t>
            </a:r>
            <a:r>
              <a:rPr lang="en-US" sz="2200" b="1" dirty="0"/>
              <a:t>HS</a:t>
            </a:r>
            <a:r>
              <a:rPr lang="en-US" sz="2200" dirty="0"/>
              <a:t> and </a:t>
            </a:r>
            <a:r>
              <a:rPr lang="en-US" sz="2200" b="1" dirty="0"/>
              <a:t>18%</a:t>
            </a:r>
            <a:r>
              <a:rPr lang="en-US" sz="2200" dirty="0"/>
              <a:t> of students at the </a:t>
            </a:r>
            <a:r>
              <a:rPr lang="en-US" sz="2200" b="1" dirty="0"/>
              <a:t>MS</a:t>
            </a:r>
            <a:r>
              <a:rPr lang="en-US" sz="2200" dirty="0"/>
              <a:t> report that they often or always have a lot of worries that are difficult to control</a:t>
            </a:r>
          </a:p>
          <a:p>
            <a:pPr lvl="1"/>
            <a:r>
              <a:rPr lang="en-US" sz="2200" b="1" dirty="0"/>
              <a:t>19%</a:t>
            </a:r>
            <a:r>
              <a:rPr lang="en-US" sz="2200" dirty="0"/>
              <a:t> </a:t>
            </a:r>
            <a:r>
              <a:rPr lang="en-US" sz="2200" b="1" dirty="0"/>
              <a:t>(181)</a:t>
            </a:r>
            <a:r>
              <a:rPr lang="en-US" sz="2200" dirty="0"/>
              <a:t> of all students reported that they often or always get so nervous during tests that they have a hard time concentrating </a:t>
            </a:r>
          </a:p>
          <a:p>
            <a:pPr lvl="1"/>
            <a:r>
              <a:rPr lang="en-US" sz="2200" b="1" dirty="0"/>
              <a:t>46%</a:t>
            </a:r>
            <a:r>
              <a:rPr lang="en-US" sz="2200" dirty="0"/>
              <a:t> of students reported symptoms consistent with a panic attack in the past year; </a:t>
            </a:r>
            <a:r>
              <a:rPr lang="en-US" sz="2200" b="1" dirty="0"/>
              <a:t>22% (204)</a:t>
            </a:r>
            <a:r>
              <a:rPr lang="en-US" sz="2200" dirty="0"/>
              <a:t> of students said they experience 3 or more in the past year</a:t>
            </a:r>
          </a:p>
        </p:txBody>
      </p:sp>
    </p:spTree>
    <p:extLst>
      <p:ext uri="{BB962C8B-B14F-4D97-AF65-F5344CB8AC3E}">
        <p14:creationId xmlns:p14="http://schemas.microsoft.com/office/powerpoint/2010/main" val="3697935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a:t>
            </a:r>
          </a:p>
        </p:txBody>
      </p:sp>
      <p:sp>
        <p:nvSpPr>
          <p:cNvPr id="3" name="Content Placeholder 2"/>
          <p:cNvSpPr>
            <a:spLocks noGrp="1"/>
          </p:cNvSpPr>
          <p:nvPr>
            <p:ph idx="1"/>
          </p:nvPr>
        </p:nvSpPr>
        <p:spPr/>
        <p:txBody>
          <a:bodyPr/>
          <a:lstStyle/>
          <a:p>
            <a:r>
              <a:rPr lang="en-US" sz="2200" dirty="0"/>
              <a:t>Generally lower prevalence than anxiety, more stable over development</a:t>
            </a:r>
          </a:p>
          <a:p>
            <a:pPr lvl="1"/>
            <a:r>
              <a:rPr lang="en-US" sz="2200" dirty="0"/>
              <a:t>Around </a:t>
            </a:r>
            <a:r>
              <a:rPr lang="en-US" sz="2200" b="1" dirty="0"/>
              <a:t>16%</a:t>
            </a:r>
            <a:r>
              <a:rPr lang="en-US" sz="2200" dirty="0"/>
              <a:t> of students report </a:t>
            </a:r>
            <a:r>
              <a:rPr lang="en-US" sz="2200" dirty="0" smtClean="0"/>
              <a:t>anhedonia (loss of pleasure)</a:t>
            </a:r>
            <a:endParaRPr lang="en-US" sz="2200" dirty="0"/>
          </a:p>
          <a:p>
            <a:pPr lvl="1"/>
            <a:r>
              <a:rPr lang="en-US" sz="2200" b="1" dirty="0"/>
              <a:t>15%</a:t>
            </a:r>
            <a:r>
              <a:rPr lang="en-US" sz="2200" dirty="0"/>
              <a:t> of students feel sad often or always</a:t>
            </a:r>
          </a:p>
          <a:p>
            <a:pPr lvl="1"/>
            <a:r>
              <a:rPr lang="en-US" sz="2200" b="1" dirty="0"/>
              <a:t>8%</a:t>
            </a:r>
            <a:r>
              <a:rPr lang="en-US" sz="2200" dirty="0"/>
              <a:t> often or always feel hopeless about the future</a:t>
            </a:r>
          </a:p>
          <a:p>
            <a:pPr lvl="1"/>
            <a:endParaRPr lang="en-US" dirty="0"/>
          </a:p>
        </p:txBody>
      </p:sp>
    </p:spTree>
    <p:extLst>
      <p:ext uri="{BB962C8B-B14F-4D97-AF65-F5344CB8AC3E}">
        <p14:creationId xmlns:p14="http://schemas.microsoft.com/office/powerpoint/2010/main" val="2836201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9620" y="804672"/>
            <a:ext cx="4486656" cy="1141497"/>
          </a:xfrm>
        </p:spPr>
        <p:txBody>
          <a:bodyPr/>
          <a:lstStyle/>
          <a:p>
            <a:r>
              <a:rPr lang="en-US" dirty="0"/>
              <a:t>Suicide</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35763" y="992904"/>
            <a:ext cx="4816475" cy="4872192"/>
          </a:xfrm>
        </p:spPr>
      </p:pic>
      <p:sp>
        <p:nvSpPr>
          <p:cNvPr id="7" name="Text Placeholder 6"/>
          <p:cNvSpPr>
            <a:spLocks noGrp="1"/>
          </p:cNvSpPr>
          <p:nvPr>
            <p:ph type="body" sz="half" idx="2"/>
          </p:nvPr>
        </p:nvSpPr>
        <p:spPr>
          <a:xfrm>
            <a:off x="769620" y="2331981"/>
            <a:ext cx="4486656" cy="3199495"/>
          </a:xfrm>
        </p:spPr>
        <p:txBody>
          <a:bodyPr>
            <a:normAutofit/>
          </a:bodyPr>
          <a:lstStyle/>
          <a:p>
            <a:r>
              <a:rPr lang="en-US" sz="2000" dirty="0"/>
              <a:t>High School</a:t>
            </a:r>
          </a:p>
          <a:p>
            <a:pPr algn="l"/>
            <a:r>
              <a:rPr lang="en-US" sz="2900" b="1" dirty="0"/>
              <a:t>55</a:t>
            </a:r>
            <a:r>
              <a:rPr lang="en-US" sz="2200" b="1" dirty="0"/>
              <a:t> (12.3%) had suicidal ideation</a:t>
            </a:r>
          </a:p>
          <a:p>
            <a:endParaRPr lang="en-US" dirty="0"/>
          </a:p>
        </p:txBody>
      </p:sp>
    </p:spTree>
    <p:extLst>
      <p:ext uri="{BB962C8B-B14F-4D97-AF65-F5344CB8AC3E}">
        <p14:creationId xmlns:p14="http://schemas.microsoft.com/office/powerpoint/2010/main" val="412648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9620" y="804672"/>
            <a:ext cx="4486656" cy="1141497"/>
          </a:xfrm>
        </p:spPr>
        <p:txBody>
          <a:bodyPr/>
          <a:lstStyle/>
          <a:p>
            <a:r>
              <a:rPr lang="en-US" dirty="0"/>
              <a:t>Suicide</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44862" y="992904"/>
            <a:ext cx="4798277" cy="4872192"/>
          </a:xfrm>
        </p:spPr>
      </p:pic>
      <p:sp>
        <p:nvSpPr>
          <p:cNvPr id="7" name="Text Placeholder 6"/>
          <p:cNvSpPr>
            <a:spLocks noGrp="1"/>
          </p:cNvSpPr>
          <p:nvPr>
            <p:ph type="body" sz="half" idx="2"/>
          </p:nvPr>
        </p:nvSpPr>
        <p:spPr>
          <a:xfrm>
            <a:off x="769620" y="2331981"/>
            <a:ext cx="4486656" cy="3199495"/>
          </a:xfrm>
        </p:spPr>
        <p:txBody>
          <a:bodyPr>
            <a:normAutofit/>
          </a:bodyPr>
          <a:lstStyle/>
          <a:p>
            <a:r>
              <a:rPr lang="en-US" sz="2000" dirty="0"/>
              <a:t>High School</a:t>
            </a:r>
          </a:p>
          <a:p>
            <a:pPr algn="l"/>
            <a:r>
              <a:rPr lang="en-US" sz="2900" dirty="0"/>
              <a:t>55</a:t>
            </a:r>
            <a:r>
              <a:rPr lang="en-US" sz="2200" dirty="0"/>
              <a:t> (12.3%) had suicidal ideation</a:t>
            </a:r>
          </a:p>
          <a:p>
            <a:pPr algn="l"/>
            <a:r>
              <a:rPr lang="en-US" sz="2900" b="1" dirty="0"/>
              <a:t>52 </a:t>
            </a:r>
            <a:r>
              <a:rPr lang="en-US" sz="2200" b="1" dirty="0"/>
              <a:t>(11.6%) made a plan about how they would attempt suicide</a:t>
            </a:r>
          </a:p>
          <a:p>
            <a:endParaRPr lang="en-US" dirty="0"/>
          </a:p>
        </p:txBody>
      </p:sp>
    </p:spTree>
    <p:extLst>
      <p:ext uri="{BB962C8B-B14F-4D97-AF65-F5344CB8AC3E}">
        <p14:creationId xmlns:p14="http://schemas.microsoft.com/office/powerpoint/2010/main" val="323729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9620" y="804672"/>
            <a:ext cx="4486656" cy="1141497"/>
          </a:xfrm>
        </p:spPr>
        <p:txBody>
          <a:bodyPr/>
          <a:lstStyle/>
          <a:p>
            <a:r>
              <a:rPr lang="en-US" dirty="0"/>
              <a:t>Suicide</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38819" y="992904"/>
            <a:ext cx="4810362" cy="4872192"/>
          </a:xfrm>
        </p:spPr>
      </p:pic>
      <p:sp>
        <p:nvSpPr>
          <p:cNvPr id="7" name="Text Placeholder 6"/>
          <p:cNvSpPr>
            <a:spLocks noGrp="1"/>
          </p:cNvSpPr>
          <p:nvPr>
            <p:ph type="body" sz="half" idx="2"/>
          </p:nvPr>
        </p:nvSpPr>
        <p:spPr>
          <a:xfrm>
            <a:off x="769620" y="2331981"/>
            <a:ext cx="4486656" cy="3199495"/>
          </a:xfrm>
        </p:spPr>
        <p:txBody>
          <a:bodyPr>
            <a:normAutofit/>
          </a:bodyPr>
          <a:lstStyle/>
          <a:p>
            <a:r>
              <a:rPr lang="en-US" sz="2000" dirty="0"/>
              <a:t>High School</a:t>
            </a:r>
          </a:p>
          <a:p>
            <a:pPr algn="l"/>
            <a:r>
              <a:rPr lang="en-US" sz="2900" dirty="0"/>
              <a:t>55</a:t>
            </a:r>
            <a:r>
              <a:rPr lang="en-US" sz="2200" dirty="0"/>
              <a:t> (12.3%) had suicidal ideation</a:t>
            </a:r>
          </a:p>
          <a:p>
            <a:pPr algn="l"/>
            <a:r>
              <a:rPr lang="en-US" sz="2900" dirty="0"/>
              <a:t>52 </a:t>
            </a:r>
            <a:r>
              <a:rPr lang="en-US" sz="2200" dirty="0"/>
              <a:t>(11.6%) made a plan about how they would attempt suicide</a:t>
            </a:r>
          </a:p>
          <a:p>
            <a:pPr algn="l"/>
            <a:r>
              <a:rPr lang="en-US" sz="2900" b="1" dirty="0"/>
              <a:t>41</a:t>
            </a:r>
            <a:r>
              <a:rPr lang="en-US" sz="2200" b="1" dirty="0"/>
              <a:t> (9.2%) made one or more attempt</a:t>
            </a:r>
          </a:p>
          <a:p>
            <a:endParaRPr lang="en-US" dirty="0"/>
          </a:p>
        </p:txBody>
      </p:sp>
    </p:spTree>
    <p:extLst>
      <p:ext uri="{BB962C8B-B14F-4D97-AF65-F5344CB8AC3E}">
        <p14:creationId xmlns:p14="http://schemas.microsoft.com/office/powerpoint/2010/main" val="374736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9620" y="804672"/>
            <a:ext cx="4486656" cy="1141497"/>
          </a:xfrm>
        </p:spPr>
        <p:txBody>
          <a:bodyPr/>
          <a:lstStyle/>
          <a:p>
            <a:r>
              <a:rPr lang="en-US" dirty="0"/>
              <a:t>Suicide</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56687" y="992904"/>
            <a:ext cx="4774626" cy="4872192"/>
          </a:xfrm>
        </p:spPr>
      </p:pic>
      <p:sp>
        <p:nvSpPr>
          <p:cNvPr id="7" name="Text Placeholder 6"/>
          <p:cNvSpPr>
            <a:spLocks noGrp="1"/>
          </p:cNvSpPr>
          <p:nvPr>
            <p:ph type="body" sz="half" idx="2"/>
          </p:nvPr>
        </p:nvSpPr>
        <p:spPr>
          <a:xfrm>
            <a:off x="769620" y="2331981"/>
            <a:ext cx="4486656" cy="3199495"/>
          </a:xfrm>
        </p:spPr>
        <p:txBody>
          <a:bodyPr>
            <a:normAutofit fontScale="92500"/>
          </a:bodyPr>
          <a:lstStyle/>
          <a:p>
            <a:r>
              <a:rPr lang="en-US" sz="2000" dirty="0"/>
              <a:t>High School</a:t>
            </a:r>
          </a:p>
          <a:p>
            <a:pPr algn="l"/>
            <a:r>
              <a:rPr lang="en-US" sz="2900" dirty="0"/>
              <a:t>55</a:t>
            </a:r>
            <a:r>
              <a:rPr lang="en-US" sz="2200" dirty="0"/>
              <a:t> (12.3%) had suicidal ideation</a:t>
            </a:r>
          </a:p>
          <a:p>
            <a:pPr algn="l"/>
            <a:r>
              <a:rPr lang="en-US" sz="2900" dirty="0"/>
              <a:t>52 </a:t>
            </a:r>
            <a:r>
              <a:rPr lang="en-US" sz="2200" dirty="0"/>
              <a:t>(11.6%) made a plan about how they would attempt suicide</a:t>
            </a:r>
          </a:p>
          <a:p>
            <a:pPr algn="l"/>
            <a:r>
              <a:rPr lang="en-US" sz="2900" dirty="0"/>
              <a:t>41</a:t>
            </a:r>
            <a:r>
              <a:rPr lang="en-US" sz="2200" dirty="0"/>
              <a:t> (9.2%) made one or more attempt</a:t>
            </a:r>
          </a:p>
          <a:p>
            <a:pPr algn="l"/>
            <a:r>
              <a:rPr lang="en-US" sz="2900" b="1" dirty="0"/>
              <a:t>18</a:t>
            </a:r>
            <a:r>
              <a:rPr lang="en-US" sz="2200" b="1" dirty="0"/>
              <a:t> (4%) attempts were serious enough to need medical attention</a:t>
            </a:r>
          </a:p>
          <a:p>
            <a:endParaRPr lang="en-US" dirty="0"/>
          </a:p>
        </p:txBody>
      </p:sp>
    </p:spTree>
    <p:extLst>
      <p:ext uri="{BB962C8B-B14F-4D97-AF65-F5344CB8AC3E}">
        <p14:creationId xmlns:p14="http://schemas.microsoft.com/office/powerpoint/2010/main" val="124407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Unhealthy/RISKY Behaviors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97152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use</a:t>
            </a:r>
          </a:p>
        </p:txBody>
      </p:sp>
      <p:sp>
        <p:nvSpPr>
          <p:cNvPr id="3" name="Content Placeholder 2"/>
          <p:cNvSpPr>
            <a:spLocks noGrp="1"/>
          </p:cNvSpPr>
          <p:nvPr>
            <p:ph idx="1"/>
          </p:nvPr>
        </p:nvSpPr>
        <p:spPr>
          <a:xfrm>
            <a:off x="2231136" y="2277096"/>
            <a:ext cx="7729728" cy="4292145"/>
          </a:xfrm>
        </p:spPr>
        <p:txBody>
          <a:bodyPr>
            <a:noAutofit/>
          </a:bodyPr>
          <a:lstStyle/>
          <a:p>
            <a:r>
              <a:rPr lang="en-US" sz="2000" dirty="0"/>
              <a:t>Substances of choice are alcohol and marijuana</a:t>
            </a:r>
          </a:p>
          <a:p>
            <a:r>
              <a:rPr lang="en-US" sz="2000" b="1" dirty="0"/>
              <a:t>84%</a:t>
            </a:r>
            <a:r>
              <a:rPr lang="en-US" sz="2000" dirty="0"/>
              <a:t> of </a:t>
            </a:r>
            <a:r>
              <a:rPr lang="en-US" sz="2000" b="1" dirty="0"/>
              <a:t>MS</a:t>
            </a:r>
            <a:r>
              <a:rPr lang="en-US" sz="2000" dirty="0"/>
              <a:t> students have not drunk alcohol (other than a few sips); </a:t>
            </a:r>
            <a:r>
              <a:rPr lang="en-US" sz="2000" b="1" dirty="0"/>
              <a:t>39%</a:t>
            </a:r>
            <a:r>
              <a:rPr lang="en-US" sz="2000" dirty="0"/>
              <a:t> of </a:t>
            </a:r>
            <a:r>
              <a:rPr lang="en-US" sz="2000" b="1" dirty="0"/>
              <a:t>HS</a:t>
            </a:r>
            <a:r>
              <a:rPr lang="en-US" sz="2000" dirty="0"/>
              <a:t> students have not drunk alcohol</a:t>
            </a:r>
          </a:p>
          <a:p>
            <a:r>
              <a:rPr lang="en-US" sz="2000" dirty="0"/>
              <a:t>Over </a:t>
            </a:r>
            <a:r>
              <a:rPr lang="en-US" sz="2000" b="1" dirty="0"/>
              <a:t>91%</a:t>
            </a:r>
            <a:r>
              <a:rPr lang="en-US" sz="2000" dirty="0"/>
              <a:t> of </a:t>
            </a:r>
            <a:r>
              <a:rPr lang="en-US" sz="2000" b="1" dirty="0"/>
              <a:t>MS</a:t>
            </a:r>
            <a:r>
              <a:rPr lang="en-US" sz="2000" dirty="0"/>
              <a:t> student have not used marijuana; </a:t>
            </a:r>
            <a:r>
              <a:rPr lang="en-US" sz="2000" b="1" dirty="0"/>
              <a:t>59%</a:t>
            </a:r>
            <a:r>
              <a:rPr lang="en-US" sz="2000" dirty="0"/>
              <a:t> of </a:t>
            </a:r>
            <a:r>
              <a:rPr lang="en-US" sz="2000" b="1" dirty="0"/>
              <a:t>HS</a:t>
            </a:r>
            <a:r>
              <a:rPr lang="en-US" sz="2000" dirty="0"/>
              <a:t> students have not used marijuana</a:t>
            </a:r>
          </a:p>
          <a:p>
            <a:r>
              <a:rPr lang="en-US" sz="2000" b="1" dirty="0"/>
              <a:t>37%</a:t>
            </a:r>
            <a:r>
              <a:rPr lang="en-US" sz="2000" dirty="0"/>
              <a:t> of students at the </a:t>
            </a:r>
            <a:r>
              <a:rPr lang="en-US" sz="2000" b="1" dirty="0"/>
              <a:t>HS</a:t>
            </a:r>
            <a:r>
              <a:rPr lang="en-US" sz="2000" dirty="0"/>
              <a:t> and </a:t>
            </a:r>
            <a:r>
              <a:rPr lang="en-US" sz="2000" b="1" dirty="0"/>
              <a:t>13%</a:t>
            </a:r>
            <a:r>
              <a:rPr lang="en-US" sz="2000" dirty="0"/>
              <a:t> of </a:t>
            </a:r>
            <a:r>
              <a:rPr lang="en-US" sz="2000" b="1" dirty="0"/>
              <a:t>MS</a:t>
            </a:r>
            <a:r>
              <a:rPr lang="en-US" sz="2000" dirty="0"/>
              <a:t> students have used an electronic vapor product</a:t>
            </a:r>
          </a:p>
          <a:p>
            <a:r>
              <a:rPr lang="en-US" sz="2000" dirty="0"/>
              <a:t>Around </a:t>
            </a:r>
            <a:r>
              <a:rPr lang="en-US" sz="2000" b="1" dirty="0"/>
              <a:t>2%</a:t>
            </a:r>
            <a:r>
              <a:rPr lang="en-US" sz="2000" dirty="0"/>
              <a:t> of </a:t>
            </a:r>
            <a:r>
              <a:rPr lang="en-US" sz="2000" b="1" dirty="0"/>
              <a:t>HS </a:t>
            </a:r>
            <a:r>
              <a:rPr lang="en-US" sz="2000" dirty="0"/>
              <a:t>students have experimented with harder drugs (cocaine, aerosols, methamphetamine, </a:t>
            </a:r>
            <a:r>
              <a:rPr lang="en-US" sz="2000" dirty="0" smtClean="0"/>
              <a:t>ecstasy, </a:t>
            </a:r>
            <a:r>
              <a:rPr lang="en-US" sz="2000" dirty="0"/>
              <a:t>opiates); </a:t>
            </a:r>
            <a:r>
              <a:rPr lang="en-US" sz="2000" b="1" dirty="0"/>
              <a:t>however there is reason to believe this is inflated</a:t>
            </a:r>
          </a:p>
          <a:p>
            <a:r>
              <a:rPr lang="en-US" sz="2000" dirty="0"/>
              <a:t>During the previous year, </a:t>
            </a:r>
            <a:r>
              <a:rPr lang="en-US" sz="2000" b="1" dirty="0"/>
              <a:t>18%</a:t>
            </a:r>
            <a:r>
              <a:rPr lang="en-US" sz="2000" dirty="0"/>
              <a:t> of </a:t>
            </a:r>
            <a:r>
              <a:rPr lang="en-US" sz="2000" b="1" dirty="0"/>
              <a:t>HS</a:t>
            </a:r>
            <a:r>
              <a:rPr lang="en-US" sz="2000" dirty="0"/>
              <a:t> students reported being offered, sold, or given an illegal drug on school property</a:t>
            </a:r>
          </a:p>
          <a:p>
            <a:endParaRPr lang="en-US" sz="1400" b="1" dirty="0"/>
          </a:p>
          <a:p>
            <a:endParaRPr lang="en-US" sz="1400" b="1" dirty="0"/>
          </a:p>
          <a:p>
            <a:endParaRPr lang="en-US" sz="1400" dirty="0"/>
          </a:p>
        </p:txBody>
      </p:sp>
    </p:spTree>
    <p:extLst>
      <p:ext uri="{BB962C8B-B14F-4D97-AF65-F5344CB8AC3E}">
        <p14:creationId xmlns:p14="http://schemas.microsoft.com/office/powerpoint/2010/main" val="12606875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a:t>
            </a:r>
          </a:p>
        </p:txBody>
      </p:sp>
      <p:sp>
        <p:nvSpPr>
          <p:cNvPr id="3" name="Content Placeholder 2"/>
          <p:cNvSpPr>
            <a:spLocks noGrp="1"/>
          </p:cNvSpPr>
          <p:nvPr>
            <p:ph idx="1"/>
          </p:nvPr>
        </p:nvSpPr>
        <p:spPr/>
        <p:txBody>
          <a:bodyPr/>
          <a:lstStyle/>
          <a:p>
            <a:r>
              <a:rPr lang="en-US" sz="2000" b="1" dirty="0"/>
              <a:t>42%</a:t>
            </a:r>
            <a:r>
              <a:rPr lang="en-US" sz="2000" dirty="0"/>
              <a:t> of </a:t>
            </a:r>
            <a:r>
              <a:rPr lang="en-US" sz="2000" b="1" dirty="0"/>
              <a:t>HS</a:t>
            </a:r>
            <a:r>
              <a:rPr lang="en-US" sz="2000" dirty="0"/>
              <a:t> students had at least one drink in the previous 30 days</a:t>
            </a:r>
          </a:p>
          <a:p>
            <a:r>
              <a:rPr lang="en-US" sz="2000" b="1" dirty="0"/>
              <a:t>18%</a:t>
            </a:r>
            <a:r>
              <a:rPr lang="en-US" sz="2000" dirty="0"/>
              <a:t> of students at the </a:t>
            </a:r>
            <a:r>
              <a:rPr lang="en-US" sz="2000" b="1" dirty="0"/>
              <a:t>HS</a:t>
            </a:r>
            <a:r>
              <a:rPr lang="en-US" sz="2000" dirty="0"/>
              <a:t> had ridden in a car driven by someone who had been drinking</a:t>
            </a:r>
          </a:p>
          <a:p>
            <a:r>
              <a:rPr lang="en-US" sz="2000" b="1" dirty="0"/>
              <a:t>43%</a:t>
            </a:r>
            <a:r>
              <a:rPr lang="en-US" sz="2000" dirty="0"/>
              <a:t> of </a:t>
            </a:r>
            <a:r>
              <a:rPr lang="en-US" sz="2000" b="1" dirty="0"/>
              <a:t>HS</a:t>
            </a:r>
            <a:r>
              <a:rPr lang="en-US" sz="2000" dirty="0"/>
              <a:t> students had driven a car when they had been drinking </a:t>
            </a:r>
          </a:p>
          <a:p>
            <a:r>
              <a:rPr lang="en-US" sz="2000" b="1" dirty="0"/>
              <a:t>27%</a:t>
            </a:r>
            <a:r>
              <a:rPr lang="en-US" sz="2000" dirty="0"/>
              <a:t> of </a:t>
            </a:r>
            <a:r>
              <a:rPr lang="en-US" sz="2000" b="1" dirty="0"/>
              <a:t>HS</a:t>
            </a:r>
            <a:r>
              <a:rPr lang="en-US" sz="2000" dirty="0"/>
              <a:t> got alcohol from someone else buying it or being given it by someone else</a:t>
            </a:r>
          </a:p>
          <a:p>
            <a:endParaRPr lang="en-US" dirty="0"/>
          </a:p>
        </p:txBody>
      </p:sp>
    </p:spTree>
    <p:extLst>
      <p:ext uri="{BB962C8B-B14F-4D97-AF65-F5344CB8AC3E}">
        <p14:creationId xmlns:p14="http://schemas.microsoft.com/office/powerpoint/2010/main" val="3120977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questions</a:t>
            </a:r>
          </a:p>
        </p:txBody>
      </p:sp>
      <p:sp>
        <p:nvSpPr>
          <p:cNvPr id="3" name="Content Placeholder 2"/>
          <p:cNvSpPr>
            <a:spLocks noGrp="1"/>
          </p:cNvSpPr>
          <p:nvPr>
            <p:ph idx="1"/>
          </p:nvPr>
        </p:nvSpPr>
        <p:spPr/>
        <p:txBody>
          <a:bodyPr>
            <a:normAutofit/>
          </a:bodyPr>
          <a:lstStyle/>
          <a:p>
            <a:r>
              <a:rPr lang="en-US" sz="2800" dirty="0"/>
              <a:t>What do we want to do with this information?</a:t>
            </a:r>
          </a:p>
          <a:p>
            <a:r>
              <a:rPr lang="en-US" sz="2800" dirty="0"/>
              <a:t>What are some things that are within your control to change?</a:t>
            </a:r>
          </a:p>
          <a:p>
            <a:r>
              <a:rPr lang="en-US" sz="2800" dirty="0"/>
              <a:t>Where should we start?</a:t>
            </a:r>
          </a:p>
        </p:txBody>
      </p:sp>
    </p:spTree>
    <p:extLst>
      <p:ext uri="{BB962C8B-B14F-4D97-AF65-F5344CB8AC3E}">
        <p14:creationId xmlns:p14="http://schemas.microsoft.com/office/powerpoint/2010/main" val="15321259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61737"/>
            <a:ext cx="7729728" cy="1491675"/>
          </a:xfrm>
        </p:spPr>
        <p:txBody>
          <a:bodyPr>
            <a:normAutofit fontScale="90000"/>
          </a:bodyPr>
          <a:lstStyle/>
          <a:p>
            <a:r>
              <a:rPr lang="en-US" dirty="0"/>
              <a:t>In the past 30 days, what is the largest number of alcoholic drinks you had in a row, that is, within a couple of hours?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1660236"/>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a:off x="5161547" y="3801979"/>
            <a:ext cx="12032" cy="57751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204284" y="3801979"/>
            <a:ext cx="12032" cy="57751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17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of first drink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1817019"/>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flipH="1">
            <a:off x="6184232" y="2638425"/>
            <a:ext cx="48126" cy="27517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19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During the past 30 days, how many times did you use marijuana?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89226976"/>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90991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the past 30 days, how many times did you use marijuana?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5575309"/>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2219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when first using of Marijuana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5757279"/>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6172200" y="2638425"/>
            <a:ext cx="24064" cy="27035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89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a:t>
            </a:r>
          </a:p>
        </p:txBody>
      </p:sp>
      <p:sp>
        <p:nvSpPr>
          <p:cNvPr id="3" name="Content Placeholder 2"/>
          <p:cNvSpPr>
            <a:spLocks noGrp="1"/>
          </p:cNvSpPr>
          <p:nvPr>
            <p:ph idx="1"/>
          </p:nvPr>
        </p:nvSpPr>
        <p:spPr/>
        <p:txBody>
          <a:bodyPr>
            <a:normAutofit/>
          </a:bodyPr>
          <a:lstStyle/>
          <a:p>
            <a:r>
              <a:rPr lang="en-US" sz="2400" b="1" dirty="0"/>
              <a:t>42% (188)</a:t>
            </a:r>
            <a:r>
              <a:rPr lang="en-US" sz="2400" dirty="0"/>
              <a:t> of </a:t>
            </a:r>
            <a:r>
              <a:rPr lang="en-US" sz="2400" b="1" dirty="0"/>
              <a:t>HS</a:t>
            </a:r>
            <a:r>
              <a:rPr lang="en-US" sz="2400" dirty="0"/>
              <a:t> students and </a:t>
            </a:r>
            <a:r>
              <a:rPr lang="en-US" sz="2400" b="1" dirty="0"/>
              <a:t>23% (114)</a:t>
            </a:r>
            <a:r>
              <a:rPr lang="en-US" sz="2400" dirty="0"/>
              <a:t> of </a:t>
            </a:r>
            <a:r>
              <a:rPr lang="en-US" sz="2400" b="1" dirty="0"/>
              <a:t>MS</a:t>
            </a:r>
            <a:r>
              <a:rPr lang="en-US" sz="2400" dirty="0"/>
              <a:t> students have sent or received sexual photos</a:t>
            </a:r>
          </a:p>
          <a:p>
            <a:r>
              <a:rPr lang="en-US" sz="2400" dirty="0"/>
              <a:t>Around </a:t>
            </a:r>
            <a:r>
              <a:rPr lang="en-US" sz="2400" b="1" dirty="0"/>
              <a:t>5% (21)</a:t>
            </a:r>
            <a:r>
              <a:rPr lang="en-US" sz="2400" dirty="0"/>
              <a:t> of </a:t>
            </a:r>
            <a:r>
              <a:rPr lang="en-US" sz="2400" b="1" dirty="0"/>
              <a:t>HS</a:t>
            </a:r>
            <a:r>
              <a:rPr lang="en-US" sz="2400" dirty="0"/>
              <a:t> students reported being a victim of sexual assault</a:t>
            </a:r>
          </a:p>
          <a:p>
            <a:r>
              <a:rPr lang="en-US" sz="2400" dirty="0"/>
              <a:t>Around </a:t>
            </a:r>
            <a:r>
              <a:rPr lang="en-US" sz="2400" b="1" dirty="0"/>
              <a:t>5% (24)</a:t>
            </a:r>
            <a:r>
              <a:rPr lang="en-US" sz="2400" dirty="0"/>
              <a:t> of </a:t>
            </a:r>
            <a:r>
              <a:rPr lang="en-US" sz="2400" b="1" dirty="0"/>
              <a:t>HS</a:t>
            </a:r>
            <a:r>
              <a:rPr lang="en-US" sz="2400" dirty="0"/>
              <a:t> students reported physical abuse from a partner at least once in the past year</a:t>
            </a:r>
          </a:p>
        </p:txBody>
      </p:sp>
    </p:spTree>
    <p:extLst>
      <p:ext uri="{BB962C8B-B14F-4D97-AF65-F5344CB8AC3E}">
        <p14:creationId xmlns:p14="http://schemas.microsoft.com/office/powerpoint/2010/main" val="10281070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Students getting at least 8 hours of sleep on an average school night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293846"/>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618748" y="5963803"/>
            <a:ext cx="2995863" cy="523220"/>
          </a:xfrm>
          <a:prstGeom prst="rect">
            <a:avLst/>
          </a:prstGeom>
          <a:noFill/>
        </p:spPr>
        <p:txBody>
          <a:bodyPr wrap="square" rtlCol="0">
            <a:spAutoFit/>
          </a:bodyPr>
          <a:lstStyle/>
          <a:p>
            <a:r>
              <a:rPr lang="en-US" sz="2800" dirty="0"/>
              <a:t>Grade</a:t>
            </a:r>
          </a:p>
        </p:txBody>
      </p:sp>
    </p:spTree>
    <p:extLst>
      <p:ext uri="{BB962C8B-B14F-4D97-AF65-F5344CB8AC3E}">
        <p14:creationId xmlns:p14="http://schemas.microsoft.com/office/powerpoint/2010/main" val="1893965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time</a:t>
            </a:r>
          </a:p>
        </p:txBody>
      </p:sp>
      <p:sp>
        <p:nvSpPr>
          <p:cNvPr id="3" name="Content Placeholder 2"/>
          <p:cNvSpPr>
            <a:spLocks noGrp="1"/>
          </p:cNvSpPr>
          <p:nvPr>
            <p:ph idx="1"/>
          </p:nvPr>
        </p:nvSpPr>
        <p:spPr/>
        <p:txBody>
          <a:bodyPr/>
          <a:lstStyle/>
          <a:p>
            <a:r>
              <a:rPr lang="en-US" sz="2400" dirty="0"/>
              <a:t>Around</a:t>
            </a:r>
            <a:r>
              <a:rPr lang="en-US" sz="2400" b="1" dirty="0"/>
              <a:t> 35%</a:t>
            </a:r>
            <a:r>
              <a:rPr lang="en-US" sz="2400" dirty="0"/>
              <a:t> of students watch two or more hours of TV a night</a:t>
            </a:r>
          </a:p>
          <a:p>
            <a:r>
              <a:rPr lang="en-US" sz="2400" dirty="0"/>
              <a:t>Over </a:t>
            </a:r>
            <a:r>
              <a:rPr lang="en-US" sz="2400" b="1" dirty="0"/>
              <a:t>50%</a:t>
            </a:r>
            <a:r>
              <a:rPr lang="en-US" sz="2400" dirty="0"/>
              <a:t> of students play video games or use a computer for something that is not school work for two or more hours each night</a:t>
            </a:r>
          </a:p>
          <a:p>
            <a:endParaRPr lang="en-US" dirty="0"/>
          </a:p>
        </p:txBody>
      </p:sp>
    </p:spTree>
    <p:extLst>
      <p:ext uri="{BB962C8B-B14F-4D97-AF65-F5344CB8AC3E}">
        <p14:creationId xmlns:p14="http://schemas.microsoft.com/office/powerpoint/2010/main" val="29993124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1136" y="2793491"/>
            <a:ext cx="7729728" cy="1188720"/>
          </a:xfrm>
        </p:spPr>
        <p:txBody>
          <a:bodyPr/>
          <a:lstStyle/>
          <a:p>
            <a:r>
              <a:rPr lang="en-US" dirty="0"/>
              <a:t>So, now what?</a:t>
            </a:r>
          </a:p>
        </p:txBody>
      </p:sp>
    </p:spTree>
    <p:extLst>
      <p:ext uri="{BB962C8B-B14F-4D97-AF65-F5344CB8AC3E}">
        <p14:creationId xmlns:p14="http://schemas.microsoft.com/office/powerpoint/2010/main" val="2997091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 word on reactions…</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99011" y="2638425"/>
            <a:ext cx="4993979" cy="3101975"/>
          </a:xfrm>
        </p:spPr>
      </p:pic>
    </p:spTree>
    <p:extLst>
      <p:ext uri="{BB962C8B-B14F-4D97-AF65-F5344CB8AC3E}">
        <p14:creationId xmlns:p14="http://schemas.microsoft.com/office/powerpoint/2010/main" val="860697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another word on causes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76688" y="2638425"/>
            <a:ext cx="3238625" cy="3101975"/>
          </a:xfrm>
        </p:spPr>
      </p:pic>
    </p:spTree>
    <p:extLst>
      <p:ext uri="{BB962C8B-B14F-4D97-AF65-F5344CB8AC3E}">
        <p14:creationId xmlns:p14="http://schemas.microsoft.com/office/powerpoint/2010/main" val="428079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So…was it bad?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5750" y="2789237"/>
            <a:ext cx="4000500" cy="2800350"/>
          </a:xfrm>
        </p:spPr>
      </p:pic>
    </p:spTree>
    <p:extLst>
      <p:ext uri="{BB962C8B-B14F-4D97-AF65-F5344CB8AC3E}">
        <p14:creationId xmlns:p14="http://schemas.microsoft.com/office/powerpoint/2010/main" val="1178906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Focus</a:t>
            </a:r>
          </a:p>
        </p:txBody>
      </p:sp>
      <p:sp>
        <p:nvSpPr>
          <p:cNvPr id="3" name="Content Placeholder 2"/>
          <p:cNvSpPr>
            <a:spLocks noGrp="1"/>
          </p:cNvSpPr>
          <p:nvPr>
            <p:ph idx="1"/>
          </p:nvPr>
        </p:nvSpPr>
        <p:spPr/>
        <p:txBody>
          <a:bodyPr>
            <a:noAutofit/>
          </a:bodyPr>
          <a:lstStyle/>
          <a:p>
            <a:r>
              <a:rPr lang="en-US" sz="2800" dirty="0"/>
              <a:t>School Climate</a:t>
            </a:r>
          </a:p>
          <a:p>
            <a:pPr lvl="1"/>
            <a:r>
              <a:rPr lang="en-US" sz="2400" dirty="0"/>
              <a:t>Does school feel like a safe and positive place?</a:t>
            </a:r>
          </a:p>
          <a:p>
            <a:r>
              <a:rPr lang="en-US" sz="2800" dirty="0"/>
              <a:t>Mental Health</a:t>
            </a:r>
          </a:p>
          <a:p>
            <a:pPr lvl="1"/>
            <a:r>
              <a:rPr lang="en-US" sz="2400" dirty="0"/>
              <a:t>Anxiety, depression, and suicidal behaviors</a:t>
            </a:r>
          </a:p>
          <a:p>
            <a:r>
              <a:rPr lang="en-US" sz="2800" dirty="0"/>
              <a:t>Unhealthy/Risky Behaviors</a:t>
            </a:r>
          </a:p>
          <a:p>
            <a:pPr lvl="1"/>
            <a:r>
              <a:rPr lang="en-US" sz="2400" dirty="0"/>
              <a:t>Sex, drugs, and rock and roll</a:t>
            </a:r>
          </a:p>
        </p:txBody>
      </p:sp>
    </p:spTree>
    <p:extLst>
      <p:ext uri="{BB962C8B-B14F-4D97-AF65-F5344CB8AC3E}">
        <p14:creationId xmlns:p14="http://schemas.microsoft.com/office/powerpoint/2010/main" val="1073234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School climate</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60321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1657</TotalTime>
  <Words>1698</Words>
  <Application>Microsoft Office PowerPoint</Application>
  <PresentationFormat>Widescreen</PresentationFormat>
  <Paragraphs>194</Paragraphs>
  <Slides>48</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Gill Sans MT</vt:lpstr>
      <vt:lpstr>Parcel</vt:lpstr>
      <vt:lpstr>Swampscott YRbs</vt:lpstr>
      <vt:lpstr>What and who?</vt:lpstr>
      <vt:lpstr>How do we know the results are valid?</vt:lpstr>
      <vt:lpstr>Framing questions</vt:lpstr>
      <vt:lpstr>A word on reactions…</vt:lpstr>
      <vt:lpstr>…And another word on causes</vt:lpstr>
      <vt:lpstr>So…was it bad?</vt:lpstr>
      <vt:lpstr>Areas of Focus</vt:lpstr>
      <vt:lpstr>School climate</vt:lpstr>
      <vt:lpstr>The good</vt:lpstr>
      <vt:lpstr>The not so good</vt:lpstr>
      <vt:lpstr>Bullying</vt:lpstr>
      <vt:lpstr>Mental Health</vt:lpstr>
      <vt:lpstr>I FEEL OVERWHELMED BY THE AMOUNT OF WORK I HAVE TO DO FOR SCHOOL</vt:lpstr>
      <vt:lpstr>I FEEL OVERWHELMED BY THE AMOUNT OF WORK I HAVE TO DO FOR SCHOOL</vt:lpstr>
      <vt:lpstr>I FEEL OVERWHELMED BY THE AMOUNT OF WORK I HAVE TO DO FOR SCHOOL</vt:lpstr>
      <vt:lpstr>I FEEL OVERWHELMED BY THE AMOUNT OF WORK I HAVE TO DO FOR SCHOOL</vt:lpstr>
      <vt:lpstr>I FEEL OVERWHELMED BY THE AMOUNT OF WORK I HAVE TO DO FOR SCHOOL</vt:lpstr>
      <vt:lpstr>I FEEL OVERWHELMED BY THE AMOUNT OF WORK I HAVE TO DO FOR SCHOOL</vt:lpstr>
      <vt:lpstr>I FEEL OVERWHELMED BY THE AMOUNT OF WORK I HAVE TO DO FOR SCHOOL</vt:lpstr>
      <vt:lpstr>I FEEL OVERWHELMED BY THE AMOUNT OF WORK I HAVE TO DO FOR SCHOOL</vt:lpstr>
      <vt:lpstr>I always feel overwhelmed by the amount of work I have to do for school</vt:lpstr>
      <vt:lpstr>I FEEL PRESSURED TO BE ACADEMICALLY PERFECT...</vt:lpstr>
      <vt:lpstr>I FEEL PRESSURED TO BE ACADEMICALLY PERFECT...</vt:lpstr>
      <vt:lpstr>I FEEL PRESSURED TO BE ACADEMICALLY PERFECT...</vt:lpstr>
      <vt:lpstr>I FEEL PRESSURED TO BE ACADEMICALLY PERFECT...</vt:lpstr>
      <vt:lpstr>I FEEL PRESSURED TO BE ACADEMICALLY PERFECT...</vt:lpstr>
      <vt:lpstr>I FEEL PRESSURED TO BE ACADEMICALLY PERFECT...</vt:lpstr>
      <vt:lpstr>Stimulant Drug use for academics</vt:lpstr>
      <vt:lpstr>Stimulant drug use for academics</vt:lpstr>
      <vt:lpstr>Anxiety</vt:lpstr>
      <vt:lpstr>Depression</vt:lpstr>
      <vt:lpstr>Suicide</vt:lpstr>
      <vt:lpstr>Suicide</vt:lpstr>
      <vt:lpstr>Suicide</vt:lpstr>
      <vt:lpstr>Suicide</vt:lpstr>
      <vt:lpstr>Unhealthy/RISKY Behaviors</vt:lpstr>
      <vt:lpstr>Drug use</vt:lpstr>
      <vt:lpstr>Alcohol</vt:lpstr>
      <vt:lpstr>In the past 30 days, what is the largest number of alcoholic drinks you had in a row, that is, within a couple of hours?</vt:lpstr>
      <vt:lpstr>Age of first drink</vt:lpstr>
      <vt:lpstr>During the past 30 days, how many times did you use marijuana?</vt:lpstr>
      <vt:lpstr>During the past 30 days, how many times did you use marijuana?</vt:lpstr>
      <vt:lpstr>Age when first using of Marijuana</vt:lpstr>
      <vt:lpstr>Sex</vt:lpstr>
      <vt:lpstr>Students getting at least 8 hours of sleep on an average school night</vt:lpstr>
      <vt:lpstr>Screen time</vt:lpstr>
      <vt:lpstr>So, now what?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Harris</dc:creator>
  <cp:lastModifiedBy>Harris, Craig</cp:lastModifiedBy>
  <cp:revision>53</cp:revision>
  <dcterms:created xsi:type="dcterms:W3CDTF">2016-08-24T22:13:31Z</dcterms:created>
  <dcterms:modified xsi:type="dcterms:W3CDTF">2016-12-07T19:27:00Z</dcterms:modified>
</cp:coreProperties>
</file>